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theme/theme4.xml" ContentType="application/vnd.openxmlformats-officedocument.them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9" r:id="rId1"/>
    <p:sldMasterId id="2147483676" r:id="rId2"/>
  </p:sldMasterIdLst>
  <p:notesMasterIdLst>
    <p:notesMasterId r:id="rId12"/>
  </p:notesMasterIdLst>
  <p:handoutMasterIdLst>
    <p:handoutMasterId r:id="rId13"/>
  </p:handoutMasterIdLst>
  <p:sldIdLst>
    <p:sldId id="256" r:id="rId3"/>
    <p:sldId id="257" r:id="rId4"/>
    <p:sldId id="260" r:id="rId5"/>
    <p:sldId id="258" r:id="rId6"/>
    <p:sldId id="261" r:id="rId7"/>
    <p:sldId id="263" r:id="rId8"/>
    <p:sldId id="267" r:id="rId9"/>
    <p:sldId id="268" r:id="rId10"/>
    <p:sldId id="266" r:id="rId11"/>
  </p:sldIdLst>
  <p:sldSz cx="9144000" cy="6858000" type="screen4x3"/>
  <p:notesSz cx="6858000" cy="9083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88982" autoAdjust="0"/>
  </p:normalViewPr>
  <p:slideViewPr>
    <p:cSldViewPr>
      <p:cViewPr varScale="1">
        <p:scale>
          <a:sx n="92" d="100"/>
          <a:sy n="92" d="100"/>
        </p:scale>
        <p:origin x="-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592" cy="454340"/>
          </a:xfrm>
          <a:prstGeom prst="rect">
            <a:avLst/>
          </a:prstGeom>
        </p:spPr>
        <p:txBody>
          <a:bodyPr vert="horz" lIns="90050" tIns="45025" rIns="90050" bIns="4502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842" y="1"/>
            <a:ext cx="2971592" cy="454340"/>
          </a:xfrm>
          <a:prstGeom prst="rect">
            <a:avLst/>
          </a:prstGeom>
        </p:spPr>
        <p:txBody>
          <a:bodyPr vert="horz" lIns="90050" tIns="45025" rIns="90050" bIns="45025" rtlCol="0"/>
          <a:lstStyle>
            <a:lvl1pPr algn="r">
              <a:defRPr sz="1200"/>
            </a:lvl1pPr>
          </a:lstStyle>
          <a:p>
            <a:fld id="{DD2A9FBA-2083-4960-9668-0F19412D6C89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27774"/>
            <a:ext cx="2971592" cy="454340"/>
          </a:xfrm>
          <a:prstGeom prst="rect">
            <a:avLst/>
          </a:prstGeom>
        </p:spPr>
        <p:txBody>
          <a:bodyPr vert="horz" lIns="90050" tIns="45025" rIns="90050" bIns="4502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842" y="8627774"/>
            <a:ext cx="2971592" cy="454340"/>
          </a:xfrm>
          <a:prstGeom prst="rect">
            <a:avLst/>
          </a:prstGeom>
        </p:spPr>
        <p:txBody>
          <a:bodyPr vert="horz" lIns="90050" tIns="45025" rIns="90050" bIns="45025" rtlCol="0" anchor="b"/>
          <a:lstStyle>
            <a:lvl1pPr algn="r">
              <a:defRPr sz="1200"/>
            </a:lvl1pPr>
          </a:lstStyle>
          <a:p>
            <a:fld id="{5A24C2F4-CD1B-4292-BD48-4DCF62B38B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592" cy="454340"/>
          </a:xfrm>
          <a:prstGeom prst="rect">
            <a:avLst/>
          </a:prstGeom>
        </p:spPr>
        <p:txBody>
          <a:bodyPr vert="horz" lIns="90050" tIns="45025" rIns="90050" bIns="4502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842" y="1"/>
            <a:ext cx="2971592" cy="454340"/>
          </a:xfrm>
          <a:prstGeom prst="rect">
            <a:avLst/>
          </a:prstGeom>
        </p:spPr>
        <p:txBody>
          <a:bodyPr vert="horz" lIns="90050" tIns="45025" rIns="90050" bIns="45025" rtlCol="0"/>
          <a:lstStyle>
            <a:lvl1pPr algn="r">
              <a:defRPr sz="1200"/>
            </a:lvl1pPr>
          </a:lstStyle>
          <a:p>
            <a:fld id="{5F063288-AA8B-43B4-9D20-4911869F6915}" type="datetimeFigureOut">
              <a:rPr lang="en-US" smtClean="0"/>
              <a:pPr/>
              <a:t>3/30/11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7288" y="681038"/>
            <a:ext cx="4543425" cy="3406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50" tIns="45025" rIns="90050" bIns="4502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114" y="4315449"/>
            <a:ext cx="5485773" cy="4087498"/>
          </a:xfrm>
          <a:prstGeom prst="rect">
            <a:avLst/>
          </a:prstGeom>
        </p:spPr>
        <p:txBody>
          <a:bodyPr vert="horz" lIns="90050" tIns="45025" rIns="90050" bIns="4502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27774"/>
            <a:ext cx="2971592" cy="454340"/>
          </a:xfrm>
          <a:prstGeom prst="rect">
            <a:avLst/>
          </a:prstGeom>
        </p:spPr>
        <p:txBody>
          <a:bodyPr vert="horz" lIns="90050" tIns="45025" rIns="90050" bIns="4502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842" y="8627774"/>
            <a:ext cx="2971592" cy="454340"/>
          </a:xfrm>
          <a:prstGeom prst="rect">
            <a:avLst/>
          </a:prstGeom>
        </p:spPr>
        <p:txBody>
          <a:bodyPr vert="horz" lIns="90050" tIns="45025" rIns="90050" bIns="45025" rtlCol="0" anchor="b"/>
          <a:lstStyle>
            <a:lvl1pPr algn="r">
              <a:defRPr sz="1200"/>
            </a:lvl1pPr>
          </a:lstStyle>
          <a:p>
            <a:fld id="{2980A4AA-DC9F-4522-991B-309B5D3E99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0A4AA-DC9F-4522-991B-309B5D3E998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0A4AA-DC9F-4522-991B-309B5D3E998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0A4AA-DC9F-4522-991B-309B5D3E998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Content</a:t>
            </a:r>
            <a:r>
              <a:rPr lang="en-US" baseline="0" dirty="0" smtClean="0"/>
              <a:t> Curation is a new buzzword</a:t>
            </a:r>
          </a:p>
          <a:p>
            <a:r>
              <a:rPr lang="en-US" baseline="0" dirty="0" smtClean="0"/>
              <a:t>But it’s not new. This is what links on a page were to us back in the 90s</a:t>
            </a:r>
          </a:p>
          <a:p>
            <a:r>
              <a:rPr lang="en-US" baseline="0" dirty="0" smtClean="0"/>
              <a:t>Now it’s automated – lots of debate on human </a:t>
            </a:r>
            <a:r>
              <a:rPr lang="en-US" baseline="0" dirty="0" err="1" smtClean="0"/>
              <a:t>curation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computer </a:t>
            </a:r>
            <a:r>
              <a:rPr lang="en-US" baseline="0" dirty="0" err="1" smtClean="0"/>
              <a:t>curation</a:t>
            </a:r>
            <a:r>
              <a:rPr lang="en-US" baseline="0" dirty="0" smtClean="0"/>
              <a:t> – but computer scales. </a:t>
            </a:r>
          </a:p>
          <a:p>
            <a:r>
              <a:rPr lang="en-US" baseline="0" dirty="0" smtClean="0"/>
              <a:t>With better User Interface, easier ways to scale – both content collection and out to people – </a:t>
            </a:r>
          </a:p>
          <a:p>
            <a:r>
              <a:rPr lang="en-US" baseline="0" dirty="0" smtClean="0"/>
              <a:t>Very important</a:t>
            </a:r>
          </a:p>
          <a:p>
            <a:endParaRPr lang="en-US" baseline="0" dirty="0" smtClean="0"/>
          </a:p>
          <a:p>
            <a:r>
              <a:rPr lang="en-US" baseline="0" dirty="0" smtClean="0"/>
              <a:t>2 of the best out there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0A4AA-DC9F-4522-991B-309B5D3E998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“Optimized” Publishing</a:t>
            </a:r>
          </a:p>
          <a:p>
            <a:r>
              <a:rPr lang="en-US" dirty="0" smtClean="0"/>
              <a:t>- Uses bit.ly</a:t>
            </a:r>
            <a:r>
              <a:rPr lang="en-US" baseline="0" dirty="0" smtClean="0"/>
              <a:t> algorithm to help with this</a:t>
            </a:r>
          </a:p>
          <a:p>
            <a:r>
              <a:rPr lang="en-US" baseline="0" dirty="0" smtClean="0"/>
              <a:t>Takes the guesswork out</a:t>
            </a:r>
          </a:p>
          <a:p>
            <a:r>
              <a:rPr lang="en-US" baseline="0" dirty="0" smtClean="0"/>
              <a:t>Can take tweets, send them when relevant, etc.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0A4AA-DC9F-4522-991B-309B5D3E998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Multi-faceted (plug into mostly anything social)</a:t>
            </a:r>
          </a:p>
          <a:p>
            <a:r>
              <a:rPr lang="en-US" dirty="0" smtClean="0"/>
              <a:t>Team collaboration with tasks associated (Scale) </a:t>
            </a:r>
          </a:p>
          <a:p>
            <a:r>
              <a:rPr lang="en-US" dirty="0" smtClean="0"/>
              <a:t>Twitter, </a:t>
            </a:r>
            <a:r>
              <a:rPr lang="en-US" dirty="0" err="1" smtClean="0"/>
              <a:t>Facebook</a:t>
            </a:r>
            <a:r>
              <a:rPr lang="en-US" dirty="0" smtClean="0"/>
              <a:t>, LinkedIn, Ping.fm, </a:t>
            </a:r>
            <a:r>
              <a:rPr lang="en-US" dirty="0" err="1" smtClean="0"/>
              <a:t>Wordpress</a:t>
            </a:r>
            <a:r>
              <a:rPr lang="en-US" baseline="0" dirty="0" smtClean="0"/>
              <a:t> &amp; more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0A4AA-DC9F-4522-991B-309B5D3E998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4EF6D5-C807-44D7-A357-EB2B20D8F0EA}" type="slidenum">
              <a:rPr lang="en-US"/>
              <a:pPr/>
              <a:t>7</a:t>
            </a:fld>
            <a:endParaRPr lang="en-US"/>
          </a:p>
        </p:txBody>
      </p:sp>
      <p:sp>
        <p:nvSpPr>
          <p:cNvPr id="179202" name="Rectangle 7"/>
          <p:cNvSpPr txBox="1">
            <a:spLocks noGrp="1" noChangeArrowheads="1"/>
          </p:cNvSpPr>
          <p:nvPr/>
        </p:nvSpPr>
        <p:spPr bwMode="auto">
          <a:xfrm>
            <a:off x="3883577" y="8627489"/>
            <a:ext cx="2972880" cy="45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1" tIns="45411" rIns="90821" bIns="45411" anchor="b"/>
          <a:lstStyle/>
          <a:p>
            <a:pPr algn="r" defTabSz="909751"/>
            <a:fld id="{AA0D2CA6-83E8-47FB-84BA-6ADF4A187D5E}" type="slidenum">
              <a:rPr lang="en-US" sz="1200"/>
              <a:pPr algn="r" defTabSz="909751"/>
              <a:t>7</a:t>
            </a:fld>
            <a:endParaRPr lang="en-US" sz="1200" dirty="0"/>
          </a:p>
        </p:txBody>
      </p:sp>
      <p:sp>
        <p:nvSpPr>
          <p:cNvPr id="179203" name="Rectangle 7"/>
          <p:cNvSpPr txBox="1">
            <a:spLocks noGrp="1" noChangeArrowheads="1"/>
          </p:cNvSpPr>
          <p:nvPr/>
        </p:nvSpPr>
        <p:spPr bwMode="auto">
          <a:xfrm>
            <a:off x="3883577" y="8629030"/>
            <a:ext cx="2972880" cy="453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05" tIns="45403" rIns="90805" bIns="45403" anchor="b"/>
          <a:lstStyle/>
          <a:p>
            <a:pPr algn="r" defTabSz="909751"/>
            <a:fld id="{6884E043-3AB0-46E8-A351-4BC39B825EAE}" type="slidenum">
              <a:rPr lang="en-US" sz="1200"/>
              <a:pPr algn="r" defTabSz="909751"/>
              <a:t>7</a:t>
            </a:fld>
            <a:endParaRPr lang="en-US" sz="1200" dirty="0"/>
          </a:p>
        </p:txBody>
      </p:sp>
      <p:sp>
        <p:nvSpPr>
          <p:cNvPr id="179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82625"/>
            <a:ext cx="4543425" cy="3406775"/>
          </a:xfrm>
          <a:ln/>
        </p:spPr>
      </p:sp>
      <p:sp>
        <p:nvSpPr>
          <p:cNvPr id="17920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15989" y="4142674"/>
            <a:ext cx="4700114" cy="4088733"/>
          </a:xfrm>
          <a:noFill/>
          <a:ln/>
        </p:spPr>
        <p:txBody>
          <a:bodyPr lIns="90805" tIns="45403" rIns="90805" bIns="45403"/>
          <a:lstStyle/>
          <a:p>
            <a:pPr marL="222041" indent="-222041"/>
            <a:r>
              <a:rPr lang="en-CA" sz="800" dirty="0"/>
              <a:t>Was a project</a:t>
            </a:r>
          </a:p>
          <a:p>
            <a:pPr marL="222041" indent="-222041"/>
            <a:r>
              <a:rPr lang="en-CA" sz="800" dirty="0"/>
              <a:t>Showcased at a board meeting</a:t>
            </a:r>
          </a:p>
          <a:p>
            <a:pPr marL="222041" indent="-222041"/>
            <a:r>
              <a:rPr lang="en-CA" sz="800" dirty="0"/>
              <a:t>Execs Amazed at what technology could do</a:t>
            </a:r>
          </a:p>
          <a:p>
            <a:pPr marL="222041" indent="-222041"/>
            <a:r>
              <a:rPr lang="en-CA" sz="800" dirty="0"/>
              <a:t>Now delivering it as a product</a:t>
            </a:r>
          </a:p>
          <a:p>
            <a:pPr marL="222041" indent="-222041"/>
            <a:r>
              <a:rPr lang="en-CA" sz="800" dirty="0"/>
              <a:t>More for SMB or Enterprise – but big bang for buck </a:t>
            </a:r>
          </a:p>
          <a:p>
            <a:pPr marL="222041" indent="-222041"/>
            <a:endParaRPr lang="en-CA" sz="800" dirty="0"/>
          </a:p>
          <a:p>
            <a:pPr marL="222041" indent="-222041"/>
            <a:r>
              <a:rPr lang="en-CA" sz="800" dirty="0"/>
              <a:t>Intelligent Data = Semantic Web</a:t>
            </a:r>
          </a:p>
          <a:p>
            <a:r>
              <a:rPr lang="en-US" sz="800" dirty="0"/>
              <a:t>Semantic software uses a variety of techniques to analyze and describe the meaning of data objects and their inter-relationships. These include a dictionary of generic and, often, industry-specific definitions of terms, as well as analysis of grammar and context to resolve language ambiguities such as words with multiple meanings.</a:t>
            </a:r>
          </a:p>
          <a:p>
            <a:r>
              <a:rPr lang="en-US" sz="800" dirty="0"/>
              <a:t>The purpose of resolving language ambiguities is to help ensure, for example, that a shopper who does a search using a phrase like "used red cars" will also get results from Web sites that use slightly different terms with similar meanings, such as "pre-owned" instead of "used" and "automobile" instead of "car."</a:t>
            </a:r>
          </a:p>
          <a:p>
            <a:pPr marL="222041" indent="-222041"/>
            <a:endParaRPr lang="en-CA" sz="800" dirty="0"/>
          </a:p>
          <a:p>
            <a:pPr marL="222041" indent="-222041"/>
            <a:endParaRPr lang="en-CA" sz="800" dirty="0"/>
          </a:p>
        </p:txBody>
      </p:sp>
      <p:sp>
        <p:nvSpPr>
          <p:cNvPr id="179206" name="Rectangle 3"/>
          <p:cNvSpPr>
            <a:spLocks noChangeArrowheads="1"/>
          </p:cNvSpPr>
          <p:nvPr/>
        </p:nvSpPr>
        <p:spPr bwMode="auto">
          <a:xfrm>
            <a:off x="1193166" y="4102603"/>
            <a:ext cx="4547303" cy="408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067" tIns="45533" rIns="91067" bIns="45533"/>
          <a:lstStyle/>
          <a:p>
            <a:pPr marL="109479" indent="-109479">
              <a:spcBef>
                <a:spcPct val="30000"/>
              </a:spcBef>
              <a:buFontTx/>
              <a:buChar char="•"/>
            </a:pPr>
            <a:r>
              <a:rPr lang="nl-NL" sz="1200" dirty="0"/>
              <a:t>We’ve designed the product around business drivers that determine the impact of social media on brand, product and service.</a:t>
            </a:r>
          </a:p>
          <a:p>
            <a:pPr marL="109479" indent="-109479">
              <a:spcBef>
                <a:spcPct val="30000"/>
              </a:spcBef>
              <a:buFontTx/>
              <a:buChar char="•"/>
            </a:pPr>
            <a:endParaRPr lang="nl-NL" sz="1200" dirty="0"/>
          </a:p>
          <a:p>
            <a:pPr marL="109479" indent="-109479">
              <a:spcBef>
                <a:spcPct val="30000"/>
              </a:spcBef>
              <a:buFontTx/>
              <a:buChar char="•"/>
            </a:pPr>
            <a:r>
              <a:rPr lang="nl-NL" sz="1200" dirty="0"/>
              <a:t>These business drivers shape the underlying capability areas, which include:</a:t>
            </a:r>
          </a:p>
          <a:p>
            <a:pPr marL="109479" indent="-109479">
              <a:spcBef>
                <a:spcPct val="30000"/>
              </a:spcBef>
              <a:buFontTx/>
              <a:buChar char="•"/>
            </a:pPr>
            <a:endParaRPr lang="nl-NL" sz="1200" dirty="0"/>
          </a:p>
          <a:p>
            <a:pPr marL="721634" lvl="1" indent="-277551">
              <a:spcBef>
                <a:spcPct val="30000"/>
              </a:spcBef>
              <a:buFontTx/>
              <a:buChar char="•"/>
            </a:pPr>
            <a:r>
              <a:rPr lang="nl-NL" sz="1200" dirty="0"/>
              <a:t>The industry’s most robust search capability</a:t>
            </a:r>
          </a:p>
          <a:p>
            <a:pPr marL="721634" lvl="1" indent="-277551">
              <a:spcBef>
                <a:spcPct val="30000"/>
              </a:spcBef>
              <a:buFontTx/>
              <a:buChar char="•"/>
            </a:pPr>
            <a:r>
              <a:rPr lang="nl-NL" sz="1200" dirty="0"/>
              <a:t>Multi-dimensional sentiment analysis</a:t>
            </a:r>
          </a:p>
          <a:p>
            <a:pPr marL="721634" lvl="1" indent="-277551">
              <a:spcBef>
                <a:spcPct val="30000"/>
              </a:spcBef>
              <a:buFontTx/>
              <a:buChar char="•"/>
            </a:pPr>
            <a:r>
              <a:rPr lang="nl-NL" sz="1200" dirty="0"/>
              <a:t>Contextual affinity relationships to key points of analysis</a:t>
            </a:r>
          </a:p>
          <a:p>
            <a:pPr marL="721634" lvl="1" indent="-277551">
              <a:spcBef>
                <a:spcPct val="30000"/>
              </a:spcBef>
              <a:buFontTx/>
              <a:buChar char="•"/>
            </a:pPr>
            <a:r>
              <a:rPr lang="nl-NL" sz="1200" dirty="0"/>
              <a:t>And related and relevant topic association above and beyond what you initially search and analyze</a:t>
            </a:r>
          </a:p>
          <a:p>
            <a:pPr marL="721634" lvl="1" indent="-277551">
              <a:spcBef>
                <a:spcPct val="30000"/>
              </a:spcBef>
              <a:buFontTx/>
              <a:buChar char="•"/>
            </a:pPr>
            <a:endParaRPr lang="nl-NL" sz="1200" dirty="0"/>
          </a:p>
          <a:p>
            <a:pPr marL="109479" indent="-109479">
              <a:spcBef>
                <a:spcPct val="30000"/>
              </a:spcBef>
              <a:buFontTx/>
              <a:buChar char="•"/>
            </a:pPr>
            <a:r>
              <a:rPr lang="nl-NL" sz="1200" dirty="0"/>
              <a:t>This is all completed and assessed across diverse and multiple source areas – from facebook, to billions of discussion boards, to Twitter to Newsgroups.</a:t>
            </a:r>
          </a:p>
          <a:p>
            <a:pPr marL="109479" indent="-109479">
              <a:spcBef>
                <a:spcPct val="30000"/>
              </a:spcBef>
            </a:pPr>
            <a:endParaRPr lang="nl-NL" sz="1200" i="1" dirty="0"/>
          </a:p>
          <a:p>
            <a:pPr marL="109479" indent="-109479">
              <a:spcBef>
                <a:spcPct val="30000"/>
              </a:spcBef>
            </a:pPr>
            <a:endParaRPr lang="nl-NL" sz="1200" dirty="0"/>
          </a:p>
          <a:p>
            <a:pPr marL="109479" indent="-109479">
              <a:spcBef>
                <a:spcPct val="30000"/>
              </a:spcBef>
              <a:buFontTx/>
              <a:buChar char="•"/>
            </a:pPr>
            <a:endParaRPr lang="nl-NL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YouTube, </a:t>
            </a:r>
            <a:r>
              <a:rPr lang="en-US" dirty="0" err="1" smtClean="0"/>
              <a:t>Slideshare</a:t>
            </a:r>
            <a:r>
              <a:rPr lang="en-US" dirty="0" smtClean="0"/>
              <a:t>,</a:t>
            </a:r>
            <a:r>
              <a:rPr lang="en-US" baseline="0" dirty="0" smtClean="0"/>
              <a:t> Twitter,  </a:t>
            </a:r>
            <a:r>
              <a:rPr lang="en-US" baseline="0" dirty="0" err="1" smtClean="0"/>
              <a:t>Facebook</a:t>
            </a:r>
            <a:r>
              <a:rPr lang="en-US" baseline="0" dirty="0" smtClean="0"/>
              <a:t>, LinkedIn.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0A4AA-DC9F-4522-991B-309B5D3E998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e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 userDrawn="1"/>
        </p:nvSpPr>
        <p:spPr bwMode="gray">
          <a:xfrm>
            <a:off x="0" y="0"/>
            <a:ext cx="9144000" cy="6858000"/>
          </a:xfrm>
          <a:prstGeom prst="rect">
            <a:avLst/>
          </a:prstGeom>
          <a:solidFill>
            <a:srgbClr val="DFDFDF"/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lIns="91407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333333"/>
              </a:solidFill>
              <a:ea typeface="+mn-ea"/>
            </a:endParaRPr>
          </a:p>
        </p:txBody>
      </p:sp>
      <p:pic>
        <p:nvPicPr>
          <p:cNvPr id="6" name="Picture 6" descr="juniper_black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6496050" y="917575"/>
            <a:ext cx="1717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32889"/>
            <a:ext cx="7315200" cy="877824"/>
          </a:xfrm>
        </p:spPr>
        <p:txBody>
          <a:bodyPr>
            <a:noAutofit/>
          </a:bodyPr>
          <a:lstStyle>
            <a:lvl1pPr algn="l" defTabSz="457035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defRPr lang="en-US" sz="3200" b="1" cap="all" baseline="0" dirty="0" smtClean="0">
                <a:solidFill>
                  <a:srgbClr val="29292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11880"/>
            <a:ext cx="5943600" cy="1051560"/>
          </a:xfrm>
        </p:spPr>
        <p:txBody>
          <a:bodyPr>
            <a:noAutofit/>
          </a:bodyPr>
          <a:lstStyle>
            <a:lvl1pPr marL="0" indent="0" algn="l" defTabSz="457035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ClrTx/>
              <a:buFontTx/>
              <a:buNone/>
              <a:defRPr lang="en-US" sz="2000" dirty="0" smtClean="0">
                <a:solidFill>
                  <a:srgbClr val="4D4D4D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7" name="Picture 43" descr="junos_brand_transparent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 r="55643" b="39240"/>
          <a:stretch>
            <a:fillRect/>
          </a:stretch>
        </p:blipFill>
        <p:spPr bwMode="auto">
          <a:xfrm>
            <a:off x="6184900" y="3487738"/>
            <a:ext cx="2959100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135665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l" defTabSz="457035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526"/>
              </a:spcAft>
              <a:defRPr lang="en-US" sz="2400" b="1" cap="all" baseline="0" dirty="0" smtClean="0">
                <a:solidFill>
                  <a:srgbClr val="292929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0"/>
          </p:nvPr>
        </p:nvSpPr>
        <p:spPr>
          <a:xfrm>
            <a:off x="359424" y="1143000"/>
            <a:ext cx="8229600" cy="4914900"/>
          </a:xfrm>
        </p:spPr>
        <p:txBody>
          <a:bodyPr/>
          <a:lstStyle>
            <a:lvl1pPr marL="112671" indent="-112671"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 marL="569710" indent="-225341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 marL="853768" indent="-223755">
              <a:buClr>
                <a:schemeClr val="tx1"/>
              </a:buClr>
              <a:buSzPct val="96000"/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3pPr>
            <a:lvl4pPr marL="1147352" indent="-233279"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 marL="1483781" indent="-225341"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370749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l" defTabSz="457035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defRPr lang="en-US" sz="2400" b="1" cap="all" baseline="0" dirty="0" smtClean="0">
                <a:solidFill>
                  <a:srgbClr val="29292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578276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rg-ven-gradient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38725"/>
            <a:ext cx="91440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4"/>
          <p:cNvSpPr>
            <a:spLocks noChangeArrowheads="1"/>
          </p:cNvSpPr>
          <p:nvPr/>
        </p:nvSpPr>
        <p:spPr bwMode="invGray">
          <a:xfrm>
            <a:off x="0" y="3244850"/>
            <a:ext cx="92075" cy="368300"/>
          </a:xfrm>
          <a:prstGeom prst="rect">
            <a:avLst/>
          </a:prstGeom>
          <a:gradFill rotWithShape="1">
            <a:gsLst>
              <a:gs pos="0">
                <a:srgbClr val="BABCBE">
                  <a:alpha val="14999"/>
                </a:srgbClr>
              </a:gs>
              <a:gs pos="100000">
                <a:srgbClr val="565758">
                  <a:alpha val="14999"/>
                </a:srgbClr>
              </a:gs>
            </a:gsLst>
            <a:lin ang="5400000" scaled="1"/>
          </a:gradFill>
          <a:ln w="28575" algn="ctr">
            <a:noFill/>
            <a:miter lim="800000"/>
            <a:headEnd/>
            <a:tailEnd/>
          </a:ln>
          <a:effectLst/>
        </p:spPr>
        <p:txBody>
          <a:bodyPr wrap="none" lIns="91407" tIns="0" rIns="0" bIns="0" anchor="ctr">
            <a:spAutoFit/>
          </a:bodyPr>
          <a:lstStyle/>
          <a:p>
            <a:pPr>
              <a:defRPr/>
            </a:pPr>
            <a:endParaRPr lang="en-US" sz="2400" b="1" dirty="0">
              <a:solidFill>
                <a:srgbClr val="93220B"/>
              </a:solidFill>
              <a:latin typeface="+mn-lt"/>
              <a:cs typeface="Arial" charset="0"/>
            </a:endParaRPr>
          </a:p>
        </p:txBody>
      </p:sp>
      <p:grpSp>
        <p:nvGrpSpPr>
          <p:cNvPr id="4" name="Group 4"/>
          <p:cNvGrpSpPr>
            <a:grpSpLocks/>
          </p:cNvGrpSpPr>
          <p:nvPr userDrawn="1"/>
        </p:nvGrpSpPr>
        <p:grpSpPr bwMode="auto">
          <a:xfrm>
            <a:off x="3700463" y="2181225"/>
            <a:ext cx="4541837" cy="3810000"/>
            <a:chOff x="3700477" y="2180432"/>
            <a:chExt cx="4541823" cy="3810179"/>
          </a:xfrm>
        </p:grpSpPr>
        <p:pic>
          <p:nvPicPr>
            <p:cNvPr id="5" name="Picture 43" descr="junos_brand_transparent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  </a:ext>
              </a:extLst>
            </a:blip>
            <a:srcRect l="57053" t="87411"/>
            <a:stretch>
              <a:fillRect/>
            </a:stretch>
          </p:blipFill>
          <p:spPr bwMode="auto">
            <a:xfrm>
              <a:off x="6316910" y="5469622"/>
              <a:ext cx="1925390" cy="469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7" descr="Junos-1.png"/>
            <p:cNvPicPr>
              <a:picLocks noChangeAspect="1"/>
            </p:cNvPicPr>
            <p:nvPr userDrawn="1"/>
          </p:nvPicPr>
          <p:blipFill>
            <a:blip r:embed="rId4" cstate="print">
              <a:lum bright="-4000"/>
              <a:extLst>
                <a:ext uri="{28A0092B-C50C-407E-A947-70E740481C1C}">
  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0477" y="2180432"/>
              <a:ext cx="3527944" cy="381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948306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Gree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reen-sec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5026026"/>
            <a:ext cx="7334250" cy="917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0" rIns="0" bIns="0"/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76539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l" defTabSz="457035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526"/>
              </a:spcAft>
              <a:defRPr lang="en-US" sz="2400" b="1" cap="all" baseline="0" dirty="0" smtClean="0">
                <a:solidFill>
                  <a:srgbClr val="292929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0"/>
          </p:nvPr>
        </p:nvSpPr>
        <p:spPr>
          <a:xfrm>
            <a:off x="366616" y="1134374"/>
            <a:ext cx="8229600" cy="4852358"/>
          </a:xfrm>
        </p:spPr>
        <p:txBody>
          <a:bodyPr/>
          <a:lstStyle>
            <a:lvl1pPr marL="112671" indent="-112671"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 marL="569710" indent="-225341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 marL="853768" indent="-223755"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 marL="1147352" indent="-233279"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 marL="1431412" indent="-172975"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4055081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l" defTabSz="457035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defRPr lang="en-US" sz="2400" b="1" cap="all" baseline="0" dirty="0" smtClean="0">
                <a:solidFill>
                  <a:srgbClr val="29292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360988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rg-ven-gradient-3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38725"/>
            <a:ext cx="91440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4"/>
          <p:cNvSpPr>
            <a:spLocks noChangeArrowheads="1"/>
          </p:cNvSpPr>
          <p:nvPr userDrawn="1"/>
        </p:nvSpPr>
        <p:spPr bwMode="invGray">
          <a:xfrm>
            <a:off x="0" y="3290888"/>
            <a:ext cx="92075" cy="276225"/>
          </a:xfrm>
          <a:prstGeom prst="rect">
            <a:avLst/>
          </a:prstGeom>
          <a:gradFill rotWithShape="1">
            <a:gsLst>
              <a:gs pos="0">
                <a:srgbClr val="BABCBE">
                  <a:alpha val="14999"/>
                </a:srgbClr>
              </a:gs>
              <a:gs pos="100000">
                <a:srgbClr val="565758">
                  <a:alpha val="14999"/>
                </a:srgbClr>
              </a:gs>
            </a:gsLst>
            <a:lin ang="5400000" scaled="1"/>
          </a:gradFill>
          <a:ln w="28575" algn="ctr">
            <a:noFill/>
            <a:miter lim="800000"/>
            <a:headEnd/>
            <a:tailEnd/>
          </a:ln>
          <a:effectLst/>
        </p:spPr>
        <p:txBody>
          <a:bodyPr wrap="none" lIns="91407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333333"/>
              </a:solidFill>
              <a:ea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3702050" y="2184400"/>
            <a:ext cx="4554538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893450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741039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7" y="255588"/>
            <a:ext cx="8220075" cy="7413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307" y="1133475"/>
            <a:ext cx="8220075" cy="4773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683570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255588"/>
            <a:ext cx="8220075" cy="7413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68300" y="1133475"/>
            <a:ext cx="4033838" cy="4773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538" y="1133475"/>
            <a:ext cx="4033837" cy="4773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266975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066700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gray">
          <a:xfrm>
            <a:off x="0" y="0"/>
            <a:ext cx="9144000" cy="6858000"/>
          </a:xfrm>
          <a:prstGeom prst="rect">
            <a:avLst/>
          </a:prstGeom>
          <a:solidFill>
            <a:srgbClr val="DFDFDF"/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lIns="91407" tIns="0" rIns="0" bIns="0" anchor="ctr"/>
          <a:lstStyle/>
          <a:p>
            <a:pPr>
              <a:defRPr/>
            </a:pPr>
            <a:endParaRPr lang="en-US" sz="2400" b="1" dirty="0">
              <a:solidFill>
                <a:srgbClr val="93220B"/>
              </a:solidFill>
              <a:latin typeface="+mn-lt"/>
              <a:cs typeface="Arial" charset="0"/>
            </a:endParaRPr>
          </a:p>
        </p:txBody>
      </p:sp>
      <p:pic>
        <p:nvPicPr>
          <p:cNvPr id="5" name="Picture 7" descr="blue-win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 b="37572"/>
          <a:stretch>
            <a:fillRect/>
          </a:stretch>
        </p:blipFill>
        <p:spPr bwMode="auto">
          <a:xfrm>
            <a:off x="450850" y="5468938"/>
            <a:ext cx="82423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juniper_black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6496050" y="917575"/>
            <a:ext cx="1717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32889"/>
            <a:ext cx="7315200" cy="877824"/>
          </a:xfrm>
        </p:spPr>
        <p:txBody>
          <a:bodyPr>
            <a:noAutofit/>
          </a:bodyPr>
          <a:lstStyle>
            <a:lvl1pPr algn="l" defTabSz="457035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defRPr lang="en-US" sz="3200" b="1" cap="all" baseline="0" dirty="0" smtClean="0">
                <a:solidFill>
                  <a:srgbClr val="29292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11880"/>
            <a:ext cx="5943600" cy="1051560"/>
          </a:xfrm>
        </p:spPr>
        <p:txBody>
          <a:bodyPr>
            <a:noAutofit/>
          </a:bodyPr>
          <a:lstStyle>
            <a:lvl1pPr marL="0" indent="0" algn="l" defTabSz="457035" rtl="0" eaLnBrk="1" fontAlgn="base" hangingPunct="1">
              <a:lnSpc>
                <a:spcPts val="2000"/>
              </a:lnSpc>
              <a:spcBef>
                <a:spcPct val="0"/>
              </a:spcBef>
              <a:spcAft>
                <a:spcPts val="600"/>
              </a:spcAft>
              <a:buClrTx/>
              <a:buFontTx/>
              <a:buNone/>
              <a:defRPr lang="en-US" sz="2000" dirty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  <a:lvl2pPr marL="4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2781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6250" y="255588"/>
            <a:ext cx="8220075" cy="741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45704" rIns="91407" bIns="45704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68300" y="1133475"/>
            <a:ext cx="8220075" cy="477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4" rIns="91407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black">
          <a:xfrm>
            <a:off x="471488" y="6229350"/>
            <a:ext cx="530225" cy="198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eaLnBrk="0" hangingPunct="0">
              <a:tabLst>
                <a:tab pos="460375" algn="l"/>
                <a:tab pos="4568825" algn="ctr"/>
                <a:tab pos="8458200" algn="r"/>
                <a:tab pos="8851900" algn="r"/>
              </a:tabLst>
              <a:defRPr/>
            </a:pPr>
            <a:fld id="{C032EFED-0D34-4D52-8FCF-CEE9E0419ED3}" type="slidenum">
              <a:rPr lang="en-US" sz="1000">
                <a:solidFill>
                  <a:srgbClr val="807F83"/>
                </a:solidFill>
                <a:latin typeface="Arial" charset="0"/>
                <a:ea typeface="ＭＳ Ｐゴシック" charset="-128"/>
              </a:rPr>
              <a:pPr eaLnBrk="0" hangingPunct="0">
                <a:tabLst>
                  <a:tab pos="460375" algn="l"/>
                  <a:tab pos="4568825" algn="ctr"/>
                  <a:tab pos="8458200" algn="r"/>
                  <a:tab pos="8851900" algn="r"/>
                </a:tabLst>
                <a:defRPr/>
              </a:pPr>
              <a:t>‹#›</a:t>
            </a:fld>
            <a:endParaRPr lang="en-US" sz="1000">
              <a:solidFill>
                <a:srgbClr val="807F83"/>
              </a:solidFill>
              <a:latin typeface="Arial" charset="0"/>
              <a:ea typeface="ＭＳ Ｐゴシック" charset="-128"/>
            </a:endParaRPr>
          </a:p>
        </p:txBody>
      </p:sp>
      <p:grpSp>
        <p:nvGrpSpPr>
          <p:cNvPr id="1029" name="Group 6"/>
          <p:cNvGrpSpPr>
            <a:grpSpLocks/>
          </p:cNvGrpSpPr>
          <p:nvPr/>
        </p:nvGrpSpPr>
        <p:grpSpPr bwMode="auto">
          <a:xfrm>
            <a:off x="450850" y="238125"/>
            <a:ext cx="8240713" cy="5994400"/>
            <a:chOff x="284" y="150"/>
            <a:chExt cx="5182" cy="3776"/>
          </a:xfrm>
        </p:grpSpPr>
        <p:sp>
          <p:nvSpPr>
            <p:cNvPr id="19" name="Line 7"/>
            <p:cNvSpPr>
              <a:spLocks noChangeShapeType="1"/>
            </p:cNvSpPr>
            <p:nvPr userDrawn="1"/>
          </p:nvSpPr>
          <p:spPr bwMode="auto">
            <a:xfrm>
              <a:off x="284" y="3926"/>
              <a:ext cx="5182" cy="0"/>
            </a:xfrm>
            <a:prstGeom prst="line">
              <a:avLst/>
            </a:prstGeom>
            <a:noFill/>
            <a:ln w="12700">
              <a:solidFill>
                <a:srgbClr val="BABCB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333333"/>
                </a:solidFill>
                <a:ea typeface="+mn-ea"/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 userDrawn="1"/>
          </p:nvSpPr>
          <p:spPr bwMode="auto">
            <a:xfrm>
              <a:off x="284" y="602"/>
              <a:ext cx="5182" cy="0"/>
            </a:xfrm>
            <a:prstGeom prst="line">
              <a:avLst/>
            </a:prstGeom>
            <a:noFill/>
            <a:ln w="12700">
              <a:solidFill>
                <a:srgbClr val="BABCB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333333"/>
                </a:solidFill>
                <a:ea typeface="+mn-ea"/>
              </a:endParaRPr>
            </a:p>
          </p:txBody>
        </p:sp>
        <p:sp>
          <p:nvSpPr>
            <p:cNvPr id="21" name="Line 9"/>
            <p:cNvSpPr>
              <a:spLocks noChangeShapeType="1"/>
            </p:cNvSpPr>
            <p:nvPr userDrawn="1"/>
          </p:nvSpPr>
          <p:spPr bwMode="auto">
            <a:xfrm>
              <a:off x="284" y="150"/>
              <a:ext cx="5182" cy="0"/>
            </a:xfrm>
            <a:prstGeom prst="line">
              <a:avLst/>
            </a:prstGeom>
            <a:noFill/>
            <a:ln w="12700">
              <a:solidFill>
                <a:srgbClr val="BABCB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333333"/>
                </a:solidFill>
                <a:ea typeface="+mn-ea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895600" y="6240463"/>
            <a:ext cx="2789480" cy="215411"/>
          </a:xfrm>
          <a:prstGeom prst="rect">
            <a:avLst/>
          </a:prstGeom>
          <a:noFill/>
        </p:spPr>
        <p:txBody>
          <a:bodyPr wrap="none" lIns="91407" tIns="45704" rIns="91407" bIns="45704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solidFill>
                  <a:srgbClr val="807F83"/>
                </a:solidFill>
                <a:latin typeface="Arial" charset="0"/>
                <a:ea typeface="ＭＳ Ｐゴシック" charset="-128"/>
              </a:rPr>
              <a:t>Copyright </a:t>
            </a:r>
            <a:r>
              <a:rPr lang="en-US" sz="800" dirty="0">
                <a:solidFill>
                  <a:srgbClr val="807F83"/>
                </a:solidFill>
                <a:latin typeface="Calibri" charset="0"/>
                <a:ea typeface="ＭＳ Ｐゴシック" charset="-128"/>
              </a:rPr>
              <a:t>© </a:t>
            </a:r>
            <a:r>
              <a:rPr lang="en-US" sz="800" dirty="0" smtClean="0">
                <a:solidFill>
                  <a:srgbClr val="807F83"/>
                </a:solidFill>
                <a:latin typeface="Calibri" charset="0"/>
                <a:ea typeface="ＭＳ Ｐゴシック" charset="-128"/>
              </a:rPr>
              <a:t>2011 </a:t>
            </a:r>
            <a:r>
              <a:rPr lang="en-US" sz="800" dirty="0">
                <a:solidFill>
                  <a:srgbClr val="807F83"/>
                </a:solidFill>
                <a:latin typeface="Calibri" charset="0"/>
                <a:ea typeface="ＭＳ Ｐゴシック" charset="-128"/>
              </a:rPr>
              <a:t>Juniper Networks, Inc.     www.juniper.net </a:t>
            </a:r>
            <a:r>
              <a:rPr lang="en-US" sz="800" dirty="0">
                <a:solidFill>
                  <a:srgbClr val="807F83"/>
                </a:solidFill>
                <a:latin typeface="Arial" charset="0"/>
                <a:ea typeface="ＭＳ Ｐゴシック" charset="-128"/>
              </a:rPr>
              <a:t> </a:t>
            </a:r>
          </a:p>
        </p:txBody>
      </p:sp>
      <p:pic>
        <p:nvPicPr>
          <p:cNvPr id="1031" name="Picture 10" descr="juniper_black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564438" y="6316663"/>
            <a:ext cx="111125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tretch>
            <a:fillRect/>
          </a:stretch>
        </p:blipFill>
        <p:spPr bwMode="gray">
          <a:xfrm>
            <a:off x="7755567" y="277813"/>
            <a:ext cx="894091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88" r:id="rId2"/>
    <p:sldLayoutId id="2147483989" r:id="rId3"/>
    <p:sldLayoutId id="2147483998" r:id="rId4"/>
    <p:sldLayoutId id="2147483990" r:id="rId5"/>
    <p:sldLayoutId id="2147483991" r:id="rId6"/>
    <p:sldLayoutId id="2147483992" r:id="rId7"/>
    <p:sldLayoutId id="2147483993" r:id="rId8"/>
  </p:sldLayoutIdLst>
  <p:timing>
    <p:tnLst>
      <p:par>
        <p:cTn id="1" dur="indefinite" restart="never" nodeType="tmRoot"/>
      </p:par>
    </p:tnLst>
  </p:timing>
  <p:txStyles>
    <p:titleStyle>
      <a:lvl1pPr algn="l" defTabSz="455613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lang="en-US" sz="2400" b="1" kern="1200" cap="all" dirty="0">
          <a:solidFill>
            <a:srgbClr val="292929"/>
          </a:solidFill>
          <a:latin typeface="Arial" pitchFamily="34" charset="0"/>
          <a:ea typeface="ＭＳ Ｐゴシック" charset="-128"/>
          <a:cs typeface="ＭＳ Ｐゴシック" charset="-128"/>
        </a:defRPr>
      </a:lvl1pPr>
      <a:lvl2pPr algn="l" defTabSz="455613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  <a:ea typeface="ＭＳ Ｐゴシック" charset="-128"/>
          <a:cs typeface="ＭＳ Ｐゴシック" charset="-128"/>
        </a:defRPr>
      </a:lvl2pPr>
      <a:lvl3pPr algn="l" defTabSz="455613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  <a:ea typeface="ＭＳ Ｐゴシック" charset="-128"/>
          <a:cs typeface="ＭＳ Ｐゴシック" charset="-128"/>
        </a:defRPr>
      </a:lvl3pPr>
      <a:lvl4pPr algn="l" defTabSz="455613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  <a:ea typeface="ＭＳ Ｐゴシック" charset="-128"/>
          <a:cs typeface="ＭＳ Ｐゴシック" charset="-128"/>
        </a:defRPr>
      </a:lvl4pPr>
      <a:lvl5pPr algn="l" defTabSz="455613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  <a:ea typeface="ＭＳ Ｐゴシック" charset="-128"/>
          <a:cs typeface="ＭＳ Ｐゴシック" charset="-128"/>
        </a:defRPr>
      </a:lvl5pPr>
      <a:lvl6pPr marL="457035" algn="l" defTabSz="457035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</a:defRPr>
      </a:lvl6pPr>
      <a:lvl7pPr marL="914071" algn="l" defTabSz="457035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</a:defRPr>
      </a:lvl7pPr>
      <a:lvl8pPr marL="1371110" algn="l" defTabSz="457035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</a:defRPr>
      </a:lvl8pPr>
      <a:lvl9pPr marL="1828146" algn="l" defTabSz="457035" rtl="0" eaLnBrk="1" fontAlgn="base" hangingPunct="1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</a:defRPr>
      </a:lvl9pPr>
    </p:titleStyle>
    <p:bodyStyle>
      <a:lvl1pPr marL="111125" indent="-111125" algn="l" rtl="0" eaLnBrk="1" fontAlgn="base" hangingPunct="1">
        <a:spcBef>
          <a:spcPts val="800"/>
        </a:spcBef>
        <a:spcAft>
          <a:spcPts val="400"/>
        </a:spcAft>
        <a:buClr>
          <a:schemeClr val="tx1"/>
        </a:buClr>
        <a:buSzPct val="25000"/>
        <a:buFont typeface="Arial" pitchFamily="34" charset="0"/>
        <a:buChar char=" "/>
        <a:defRPr lang="en-US" sz="2200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 charset="-128"/>
        </a:defRPr>
      </a:lvl1pPr>
      <a:lvl2pPr marL="568325" indent="-223838" algn="l" rtl="0" eaLnBrk="1" fontAlgn="base" hangingPunct="1">
        <a:spcBef>
          <a:spcPct val="0"/>
        </a:spcBef>
        <a:spcAft>
          <a:spcPts val="500"/>
        </a:spcAft>
        <a:buClr>
          <a:schemeClr val="tx1"/>
        </a:buClr>
        <a:buSzPct val="90000"/>
        <a:buFont typeface="Wingdings" pitchFamily="2" charset="2"/>
        <a:buChar char="§"/>
        <a:defRPr lang="en-US" sz="2000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/>
        </a:defRPr>
      </a:lvl2pPr>
      <a:lvl3pPr marL="852488" indent="-222250" algn="l" rtl="0" eaLnBrk="1" fontAlgn="base" hangingPunct="1">
        <a:spcBef>
          <a:spcPct val="0"/>
        </a:spcBef>
        <a:spcAft>
          <a:spcPts val="500"/>
        </a:spcAft>
        <a:buClr>
          <a:schemeClr val="tx1"/>
        </a:buClr>
        <a:buSzPct val="96000"/>
        <a:buFont typeface="Wingdings" pitchFamily="2" charset="2"/>
        <a:buChar char="§"/>
        <a:defRPr lang="en-US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/>
        </a:defRPr>
      </a:lvl3pPr>
      <a:lvl4pPr marL="1146175" indent="-231775" algn="l" rtl="0" eaLnBrk="1" fontAlgn="base" hangingPunct="1">
        <a:spcBef>
          <a:spcPct val="0"/>
        </a:spcBef>
        <a:spcAft>
          <a:spcPts val="500"/>
        </a:spcAft>
        <a:buClr>
          <a:schemeClr val="tx1"/>
        </a:buClr>
        <a:buFont typeface="Arial" pitchFamily="34" charset="0"/>
        <a:buChar char="–"/>
        <a:defRPr lang="en-US" sz="1600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/>
        </a:defRPr>
      </a:lvl4pPr>
      <a:lvl5pPr marL="1430338" indent="-171450" algn="l" rtl="0" eaLnBrk="1" fontAlgn="base" hangingPunct="1">
        <a:spcBef>
          <a:spcPct val="0"/>
        </a:spcBef>
        <a:spcAft>
          <a:spcPts val="500"/>
        </a:spcAft>
        <a:buClr>
          <a:schemeClr val="tx1"/>
        </a:buClr>
        <a:buFont typeface="Arial" pitchFamily="34" charset="0"/>
        <a:buChar char="-"/>
        <a:defRPr lang="en-US" sz="1600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/>
        </a:defRPr>
      </a:lvl5pPr>
      <a:lvl6pPr marL="2513701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36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74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07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5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1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10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6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81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19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52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91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6250" y="255588"/>
            <a:ext cx="8220075" cy="741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45704" rIns="91407" bIns="45704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63538" y="1150938"/>
            <a:ext cx="8220075" cy="477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4" rIns="91407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450850" y="238125"/>
            <a:ext cx="8240713" cy="5994400"/>
            <a:chOff x="284" y="150"/>
            <a:chExt cx="5182" cy="3776"/>
          </a:xfrm>
        </p:grpSpPr>
        <p:sp>
          <p:nvSpPr>
            <p:cNvPr id="19" name="Line 7"/>
            <p:cNvSpPr>
              <a:spLocks noChangeShapeType="1"/>
            </p:cNvSpPr>
            <p:nvPr userDrawn="1"/>
          </p:nvSpPr>
          <p:spPr bwMode="auto">
            <a:xfrm>
              <a:off x="284" y="3926"/>
              <a:ext cx="5182" cy="0"/>
            </a:xfrm>
            <a:prstGeom prst="line">
              <a:avLst/>
            </a:prstGeom>
            <a:noFill/>
            <a:ln w="12700">
              <a:solidFill>
                <a:srgbClr val="BABCB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sz="2400" b="1" dirty="0">
                <a:solidFill>
                  <a:srgbClr val="93220B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 userDrawn="1"/>
          </p:nvSpPr>
          <p:spPr bwMode="auto">
            <a:xfrm>
              <a:off x="284" y="602"/>
              <a:ext cx="5182" cy="0"/>
            </a:xfrm>
            <a:prstGeom prst="line">
              <a:avLst/>
            </a:prstGeom>
            <a:noFill/>
            <a:ln w="12700">
              <a:solidFill>
                <a:srgbClr val="BABCB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sz="2400" b="1" dirty="0">
                <a:solidFill>
                  <a:srgbClr val="93220B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21" name="Line 9"/>
            <p:cNvSpPr>
              <a:spLocks noChangeShapeType="1"/>
            </p:cNvSpPr>
            <p:nvPr userDrawn="1"/>
          </p:nvSpPr>
          <p:spPr bwMode="auto">
            <a:xfrm>
              <a:off x="284" y="150"/>
              <a:ext cx="5182" cy="0"/>
            </a:xfrm>
            <a:prstGeom prst="line">
              <a:avLst/>
            </a:prstGeom>
            <a:noFill/>
            <a:ln w="12700">
              <a:solidFill>
                <a:srgbClr val="BABCB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sz="2400" b="1" dirty="0">
                <a:solidFill>
                  <a:srgbClr val="93220B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4" name="Rectangle 26"/>
          <p:cNvSpPr>
            <a:spLocks noChangeArrowheads="1"/>
          </p:cNvSpPr>
          <p:nvPr/>
        </p:nvSpPr>
        <p:spPr bwMode="black">
          <a:xfrm>
            <a:off x="476250" y="6240463"/>
            <a:ext cx="530225" cy="198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b"/>
          <a:lstStyle/>
          <a:p>
            <a:pPr algn="ctr" eaLnBrk="0" hangingPunct="0">
              <a:tabLst>
                <a:tab pos="460375" algn="l"/>
                <a:tab pos="4568825" algn="ctr"/>
                <a:tab pos="8458200" algn="r"/>
                <a:tab pos="8851900" algn="r"/>
              </a:tabLst>
              <a:defRPr/>
            </a:pPr>
            <a:fld id="{8945E7FA-E98C-4274-A325-6F0498888B01}" type="slidenum">
              <a:rPr lang="en-US" sz="1000">
                <a:solidFill>
                  <a:srgbClr val="807F83"/>
                </a:solidFill>
                <a:latin typeface="Arial" charset="0"/>
                <a:ea typeface="ＭＳ Ｐゴシック" charset="-128"/>
                <a:cs typeface="Arial" charset="0"/>
              </a:rPr>
              <a:pPr algn="ctr" eaLnBrk="0" hangingPunct="0">
                <a:tabLst>
                  <a:tab pos="460375" algn="l"/>
                  <a:tab pos="4568825" algn="ctr"/>
                  <a:tab pos="8458200" algn="r"/>
                  <a:tab pos="8851900" algn="r"/>
                </a:tabLst>
                <a:defRPr/>
              </a:pPr>
              <a:t>‹#›</a:t>
            </a:fld>
            <a:endParaRPr lang="en-US" sz="1000">
              <a:solidFill>
                <a:srgbClr val="807F83"/>
              </a:solidFill>
              <a:latin typeface="Arial" charset="0"/>
              <a:ea typeface="ＭＳ Ｐゴシック" charset="-128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5600" y="6240463"/>
            <a:ext cx="2971800" cy="215900"/>
          </a:xfrm>
          <a:prstGeom prst="rect">
            <a:avLst/>
          </a:prstGeom>
          <a:noFill/>
        </p:spPr>
        <p:txBody>
          <a:bodyPr wrap="none" lIns="91407" tIns="45704" rIns="91407" bIns="45704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solidFill>
                  <a:srgbClr val="807F83"/>
                </a:solidFill>
                <a:latin typeface="Arial" charset="0"/>
                <a:ea typeface="ＭＳ Ｐゴシック" charset="-128"/>
                <a:cs typeface="Arial" charset="0"/>
              </a:rPr>
              <a:t>Copyright © </a:t>
            </a:r>
            <a:r>
              <a:rPr lang="en-US" sz="800" dirty="0" smtClean="0">
                <a:solidFill>
                  <a:srgbClr val="807F83"/>
                </a:solidFill>
                <a:latin typeface="Arial" charset="0"/>
                <a:ea typeface="ＭＳ Ｐゴシック" charset="-128"/>
                <a:cs typeface="Arial" charset="0"/>
              </a:rPr>
              <a:t>2011 </a:t>
            </a:r>
            <a:r>
              <a:rPr lang="en-US" sz="800" dirty="0">
                <a:solidFill>
                  <a:srgbClr val="807F83"/>
                </a:solidFill>
                <a:latin typeface="Arial" charset="0"/>
                <a:ea typeface="ＭＳ Ｐゴシック" charset="-128"/>
                <a:cs typeface="Arial" charset="0"/>
              </a:rPr>
              <a:t>Juniper Networks, Inc.     www.juniper.net  </a:t>
            </a:r>
          </a:p>
        </p:txBody>
      </p:sp>
      <p:pic>
        <p:nvPicPr>
          <p:cNvPr id="2055" name="Picture 15" descr="juniper_black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564438" y="6316663"/>
            <a:ext cx="111125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3994" r:id="rId2"/>
    <p:sldLayoutId id="2147483995" r:id="rId3"/>
    <p:sldLayoutId id="2147484001" r:id="rId4"/>
    <p:sldLayoutId id="2147484003" r:id="rId5"/>
  </p:sldLayoutIdLst>
  <p:timing>
    <p:tnLst>
      <p:par>
        <p:cTn id="1" dur="indefinite" restart="never" nodeType="tmRoot"/>
      </p:par>
    </p:tnLst>
  </p:timing>
  <p:txStyles>
    <p:titleStyle>
      <a:lvl1pPr algn="l" defTabSz="455613" rtl="0" eaLnBrk="0" fontAlgn="base" hangingPunct="0">
        <a:lnSpc>
          <a:spcPct val="90000"/>
        </a:lnSpc>
        <a:spcBef>
          <a:spcPct val="0"/>
        </a:spcBef>
        <a:spcAft>
          <a:spcPct val="20000"/>
        </a:spcAft>
        <a:defRPr lang="en-US" sz="2400" b="1" kern="1200" cap="all" dirty="0">
          <a:solidFill>
            <a:srgbClr val="292929"/>
          </a:solidFill>
          <a:latin typeface="Arial" pitchFamily="34" charset="0"/>
          <a:ea typeface="ＭＳ Ｐゴシック" charset="-128"/>
          <a:cs typeface="ＭＳ Ｐゴシック" charset="-128"/>
        </a:defRPr>
      </a:lvl1pPr>
      <a:lvl2pPr algn="l" defTabSz="455613" rtl="0" eaLnBrk="0" fontAlgn="base" hangingPunct="0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  <a:ea typeface="ＭＳ Ｐゴシック" charset="-128"/>
          <a:cs typeface="ＭＳ Ｐゴシック" charset="-128"/>
        </a:defRPr>
      </a:lvl2pPr>
      <a:lvl3pPr algn="l" defTabSz="455613" rtl="0" eaLnBrk="0" fontAlgn="base" hangingPunct="0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  <a:ea typeface="ＭＳ Ｐゴシック" charset="-128"/>
          <a:cs typeface="ＭＳ Ｐゴシック" charset="-128"/>
        </a:defRPr>
      </a:lvl3pPr>
      <a:lvl4pPr algn="l" defTabSz="455613" rtl="0" eaLnBrk="0" fontAlgn="base" hangingPunct="0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  <a:ea typeface="ＭＳ Ｐゴシック" charset="-128"/>
          <a:cs typeface="ＭＳ Ｐゴシック" charset="-128"/>
        </a:defRPr>
      </a:lvl4pPr>
      <a:lvl5pPr algn="l" defTabSz="455613" rtl="0" eaLnBrk="0" fontAlgn="base" hangingPunct="0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  <a:ea typeface="ＭＳ Ｐゴシック" charset="-128"/>
          <a:cs typeface="ＭＳ Ｐゴシック" charset="-128"/>
        </a:defRPr>
      </a:lvl5pPr>
      <a:lvl6pPr marL="457035" algn="l" defTabSz="457035" rtl="0" fontAlgn="base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</a:defRPr>
      </a:lvl6pPr>
      <a:lvl7pPr marL="914071" algn="l" defTabSz="457035" rtl="0" fontAlgn="base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</a:defRPr>
      </a:lvl7pPr>
      <a:lvl8pPr marL="1371110" algn="l" defTabSz="457035" rtl="0" fontAlgn="base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</a:defRPr>
      </a:lvl8pPr>
      <a:lvl9pPr marL="1828146" algn="l" defTabSz="457035" rtl="0" fontAlgn="base">
        <a:lnSpc>
          <a:spcPct val="90000"/>
        </a:lnSpc>
        <a:spcBef>
          <a:spcPct val="0"/>
        </a:spcBef>
        <a:spcAft>
          <a:spcPct val="20000"/>
        </a:spcAft>
        <a:defRPr sz="2400" b="1">
          <a:solidFill>
            <a:srgbClr val="292929"/>
          </a:solidFill>
          <a:latin typeface="Arial" charset="0"/>
        </a:defRPr>
      </a:lvl9pPr>
    </p:titleStyle>
    <p:bodyStyle>
      <a:lvl1pPr marL="111125" indent="-111125" algn="l" rtl="0" eaLnBrk="0" fontAlgn="base" hangingPunct="0">
        <a:spcBef>
          <a:spcPts val="800"/>
        </a:spcBef>
        <a:spcAft>
          <a:spcPts val="400"/>
        </a:spcAft>
        <a:buClr>
          <a:schemeClr val="tx1"/>
        </a:buClr>
        <a:buSzPct val="25000"/>
        <a:buFont typeface="Arial" pitchFamily="34" charset="0"/>
        <a:buChar char=" "/>
        <a:defRPr lang="en-US" sz="2200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 charset="-128"/>
        </a:defRPr>
      </a:lvl1pPr>
      <a:lvl2pPr marL="568325" indent="-223838" algn="l" rtl="0" eaLnBrk="0" fontAlgn="base" hangingPunct="0">
        <a:spcBef>
          <a:spcPct val="0"/>
        </a:spcBef>
        <a:spcAft>
          <a:spcPts val="500"/>
        </a:spcAft>
        <a:buClr>
          <a:schemeClr val="tx1"/>
        </a:buClr>
        <a:buSzPct val="90000"/>
        <a:buFont typeface="Wingdings" pitchFamily="2" charset="2"/>
        <a:buChar char="§"/>
        <a:defRPr lang="en-US" sz="2000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/>
        </a:defRPr>
      </a:lvl2pPr>
      <a:lvl3pPr marL="852488" indent="-222250" algn="l" rtl="0" eaLnBrk="0" fontAlgn="base" hangingPunct="0">
        <a:spcBef>
          <a:spcPct val="0"/>
        </a:spcBef>
        <a:spcAft>
          <a:spcPts val="500"/>
        </a:spcAft>
        <a:buClr>
          <a:schemeClr val="tx1"/>
        </a:buClr>
        <a:buSzPct val="96000"/>
        <a:buFont typeface="Wingdings" pitchFamily="2" charset="2"/>
        <a:buChar char="§"/>
        <a:defRPr lang="en-US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/>
        </a:defRPr>
      </a:lvl3pPr>
      <a:lvl4pPr marL="1146175" indent="-231775" algn="l" rtl="0" eaLnBrk="0" fontAlgn="base" hangingPunct="0">
        <a:spcBef>
          <a:spcPct val="0"/>
        </a:spcBef>
        <a:spcAft>
          <a:spcPts val="500"/>
        </a:spcAft>
        <a:buClr>
          <a:schemeClr val="tx1"/>
        </a:buClr>
        <a:buFont typeface="Arial" pitchFamily="34" charset="0"/>
        <a:buChar char="–"/>
        <a:defRPr lang="en-US" sz="1600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/>
        </a:defRPr>
      </a:lvl4pPr>
      <a:lvl5pPr marL="1430338" indent="-171450" algn="l" rtl="0" eaLnBrk="0" fontAlgn="base" hangingPunct="0">
        <a:spcBef>
          <a:spcPct val="0"/>
        </a:spcBef>
        <a:spcAft>
          <a:spcPts val="500"/>
        </a:spcAft>
        <a:buClr>
          <a:schemeClr val="tx1"/>
        </a:buClr>
        <a:buFont typeface="Arial" pitchFamily="34" charset="0"/>
        <a:buChar char="-"/>
        <a:defRPr lang="en-US" sz="1600" kern="1200" dirty="0">
          <a:solidFill>
            <a:schemeClr val="tx1"/>
          </a:solidFill>
          <a:latin typeface="Arial" pitchFamily="34" charset="0"/>
          <a:ea typeface="ＭＳ Ｐゴシック" charset="-128"/>
          <a:cs typeface="ＭＳ Ｐゴシック"/>
        </a:defRPr>
      </a:lvl5pPr>
      <a:lvl6pPr marL="2513701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36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74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07" indent="-228517" algn="l" defTabSz="9140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5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1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10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6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81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19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52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91" algn="l" defTabSz="9140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lcooney@juniper.net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mailto:lcooney@juniper.net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981201"/>
            <a:ext cx="7924800" cy="1447800"/>
          </a:xfrm>
        </p:spPr>
        <p:txBody>
          <a:bodyPr/>
          <a:lstStyle/>
          <a:p>
            <a:r>
              <a:rPr lang="en-US" dirty="0"/>
              <a:t>New Innovations in social media &amp; digital marketing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4953000"/>
            <a:ext cx="6400800" cy="1051560"/>
          </a:xfrm>
        </p:spPr>
        <p:txBody>
          <a:bodyPr/>
          <a:lstStyle/>
          <a:p>
            <a:r>
              <a:rPr lang="en-US" sz="1800" b="1" dirty="0" smtClean="0"/>
              <a:t>Lauren Cooney</a:t>
            </a:r>
          </a:p>
          <a:p>
            <a:r>
              <a:rPr lang="en-US" sz="1800" b="1" dirty="0" smtClean="0"/>
              <a:t>Director, WW Developer Evangelism</a:t>
            </a:r>
          </a:p>
          <a:p>
            <a:r>
              <a:rPr lang="en-US" sz="1800" b="1" dirty="0" smtClean="0"/>
              <a:t>Juniper Networks</a:t>
            </a:r>
          </a:p>
          <a:p>
            <a:r>
              <a:rPr lang="en-US" sz="1800" b="1" dirty="0" smtClean="0">
                <a:hlinkClick r:id="rId3"/>
              </a:rPr>
              <a:t>lcooney@juniper.net</a:t>
            </a:r>
            <a:endParaRPr lang="en-US" sz="1800" b="1" dirty="0" smtClean="0"/>
          </a:p>
          <a:p>
            <a:r>
              <a:rPr lang="en-US" sz="1800" b="1" dirty="0" smtClean="0"/>
              <a:t>Twitter: @</a:t>
            </a:r>
            <a:r>
              <a:rPr lang="en-US" sz="1800" b="1" dirty="0" err="1" smtClean="0"/>
              <a:t>lcooney</a:t>
            </a:r>
            <a:r>
              <a:rPr lang="en-US" sz="1800" b="1" dirty="0" smtClean="0"/>
              <a:t> </a:t>
            </a:r>
            <a:endParaRPr lang="en-US" sz="1800" b="1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5638800" y="3733800"/>
            <a:ext cx="2819400" cy="1371600"/>
          </a:xfrm>
          <a:prstGeom prst="wedgeRoundRectCallout">
            <a:avLst>
              <a:gd name="adj1" fmla="val -87221"/>
              <a:gd name="adj2" fmla="val -98050"/>
              <a:gd name="adj3" fmla="val 16667"/>
            </a:avLst>
          </a:prstGeom>
          <a:noFill/>
          <a:ln>
            <a:solidFill>
              <a:srgbClr val="2929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867400" y="3886200"/>
            <a:ext cx="23622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It’s More Than Just </a:t>
            </a:r>
            <a:r>
              <a:rPr lang="en-US" sz="2200" b="1" dirty="0" err="1" smtClean="0"/>
              <a:t>Facebook</a:t>
            </a:r>
            <a:r>
              <a:rPr lang="en-US" sz="2200" b="1" dirty="0" smtClean="0"/>
              <a:t> &amp; Twitter</a:t>
            </a:r>
            <a:endParaRPr lang="en-US" sz="2200" b="1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a 20 minute cram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Agenda:</a:t>
            </a:r>
          </a:p>
          <a:p>
            <a:pPr marL="457200" indent="-457200"/>
            <a:r>
              <a:rPr lang="en-US" dirty="0" smtClean="0"/>
              <a:t>- Curation</a:t>
            </a:r>
          </a:p>
          <a:p>
            <a:pPr marL="457200" indent="-457200"/>
            <a:r>
              <a:rPr lang="en-US" dirty="0" smtClean="0"/>
              <a:t>- Social Media Management</a:t>
            </a:r>
          </a:p>
          <a:p>
            <a:pPr marL="457200" indent="-457200"/>
            <a:r>
              <a:rPr lang="en-US" dirty="0" smtClean="0"/>
              <a:t>- Measurement &amp; Analytics</a:t>
            </a:r>
          </a:p>
          <a:p>
            <a:pPr marL="457200" indent="-457200"/>
            <a:r>
              <a:rPr lang="en-US" dirty="0" smtClean="0"/>
              <a:t>- Semantic Web (3.0)</a:t>
            </a:r>
          </a:p>
          <a:p>
            <a:pPr marL="457200" indent="-457200"/>
            <a:r>
              <a:rPr lang="en-US" dirty="0" smtClean="0"/>
              <a:t>- Social Websites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524000"/>
            <a:ext cx="42386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209800"/>
            <a:ext cx="3886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Criteria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Party Perspective:</a:t>
            </a:r>
          </a:p>
          <a:p>
            <a:pPr marL="457200" indent="-457200"/>
            <a:r>
              <a:rPr lang="en-US" dirty="0" smtClean="0"/>
              <a:t>- I have not built any of these technologies</a:t>
            </a:r>
          </a:p>
          <a:p>
            <a:pPr marL="457200" indent="-457200"/>
            <a:r>
              <a:rPr lang="en-US" dirty="0" smtClean="0"/>
              <a:t>- I currently do not work for any of these companies</a:t>
            </a:r>
          </a:p>
          <a:p>
            <a:pPr marL="457200" indent="-457200"/>
            <a:r>
              <a:rPr lang="en-US" dirty="0" smtClean="0"/>
              <a:t>- Demo/Try/Use Test</a:t>
            </a:r>
          </a:p>
          <a:p>
            <a:pPr marL="457200" indent="-457200">
              <a:buNone/>
            </a:pP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Technologies:</a:t>
            </a:r>
          </a:p>
          <a:p>
            <a:pPr marL="457200" indent="-457200"/>
            <a:r>
              <a:rPr lang="en-US" dirty="0" smtClean="0"/>
              <a:t>- Must Do Something Unique &amp; Different</a:t>
            </a:r>
          </a:p>
          <a:p>
            <a:pPr marL="457200" indent="-457200"/>
            <a:r>
              <a:rPr lang="en-US" dirty="0" smtClean="0"/>
              <a:t>- Affordable or Free</a:t>
            </a:r>
          </a:p>
          <a:p>
            <a:pPr marL="457200" indent="-457200"/>
            <a:r>
              <a:rPr lang="en-US" dirty="0" smtClean="0"/>
              <a:t>- Scalable</a:t>
            </a:r>
          </a:p>
          <a:p>
            <a:pPr marL="457200" indent="-457200"/>
            <a:r>
              <a:rPr lang="en-US" dirty="0" smtClean="0"/>
              <a:t>- Early Stage but Promising 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24400" y="1447800"/>
            <a:ext cx="4191000" cy="4724400"/>
          </a:xfrm>
          <a:prstGeom prst="rect">
            <a:avLst/>
          </a:prstGeom>
          <a:noFill/>
          <a:ln>
            <a:solidFill>
              <a:srgbClr val="5D8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0075" cy="817562"/>
          </a:xfrm>
        </p:spPr>
        <p:txBody>
          <a:bodyPr/>
          <a:lstStyle/>
          <a:p>
            <a:r>
              <a:rPr lang="en-US" dirty="0" smtClean="0"/>
              <a:t>Curation: buzzword or not, it works</a:t>
            </a:r>
            <a:br>
              <a:rPr lang="en-US" dirty="0" smtClean="0"/>
            </a:br>
            <a:r>
              <a:rPr lang="en-US" dirty="0" err="1" smtClean="0"/>
              <a:t>Paper.Li</a:t>
            </a:r>
            <a:r>
              <a:rPr lang="en-US" dirty="0" smtClean="0"/>
              <a:t> &amp; </a:t>
            </a:r>
            <a:r>
              <a:rPr lang="en-US" dirty="0" err="1" smtClean="0"/>
              <a:t>FlipBoard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447800"/>
            <a:ext cx="3429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28600" y="1447800"/>
            <a:ext cx="4191000" cy="4724400"/>
          </a:xfrm>
          <a:prstGeom prst="rect">
            <a:avLst/>
          </a:prstGeom>
          <a:noFill/>
          <a:ln>
            <a:solidFill>
              <a:srgbClr val="5D8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4495800"/>
            <a:ext cx="2649814" cy="149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5800" y="3429000"/>
            <a:ext cx="34924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Twitter &amp; </a:t>
            </a:r>
            <a:r>
              <a:rPr lang="en-US" dirty="0" err="1" smtClean="0"/>
              <a:t>Facebook</a:t>
            </a:r>
            <a:r>
              <a:rPr lang="en-US" dirty="0" smtClean="0"/>
              <a:t> Aggregator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Decent User Interface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Easy &amp; Free Curation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More Features Needed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57800" y="1905000"/>
            <a:ext cx="32638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Master Aggregator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Amazing User Interface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Easy Curation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Not Corporate Yet…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 Management: </a:t>
            </a:r>
            <a:r>
              <a:rPr lang="en-US" dirty="0" err="1" smtClean="0"/>
              <a:t>Socialflow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 Best Time &amp; Content For a Tweet or </a:t>
            </a:r>
            <a:r>
              <a:rPr lang="en-US" dirty="0" err="1" smtClean="0"/>
              <a:t>Facebook</a:t>
            </a:r>
            <a:r>
              <a:rPr lang="en-US" dirty="0" smtClean="0"/>
              <a:t> Post</a:t>
            </a:r>
          </a:p>
          <a:p>
            <a:r>
              <a:rPr lang="en-US" dirty="0" smtClean="0"/>
              <a:t>- Metrics &amp; Reporting</a:t>
            </a:r>
          </a:p>
          <a:p>
            <a:r>
              <a:rPr lang="en-US" dirty="0" smtClean="0"/>
              <a:t>- Acts on Real-time Intelligence</a:t>
            </a:r>
          </a:p>
          <a:p>
            <a:r>
              <a:rPr lang="en-US" dirty="0" smtClean="0"/>
              <a:t>- Great Dashboard Analytics</a:t>
            </a:r>
          </a:p>
          <a:p>
            <a:r>
              <a:rPr lang="en-US" dirty="0" smtClean="0"/>
              <a:t>- Tip: Can Try Now with Beta Offer</a:t>
            </a:r>
            <a:endParaRPr 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3400" y="1295400"/>
            <a:ext cx="3381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&amp; Analytics: </a:t>
            </a:r>
            <a:r>
              <a:rPr lang="en-US" dirty="0" err="1" smtClean="0"/>
              <a:t>HootSuite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- Provides inexpensive measurement &amp; analytics</a:t>
            </a:r>
          </a:p>
          <a:p>
            <a:r>
              <a:rPr lang="en-US" dirty="0" smtClean="0"/>
              <a:t>- Easy-to-Use &amp; Scalable</a:t>
            </a:r>
          </a:p>
          <a:p>
            <a:r>
              <a:rPr lang="en-US" dirty="0" smtClean="0"/>
              <a:t>- Multi-faceted (pluggable)</a:t>
            </a:r>
          </a:p>
          <a:p>
            <a:r>
              <a:rPr lang="en-US" dirty="0" smtClean="0"/>
              <a:t>- Trusted by Community</a:t>
            </a:r>
          </a:p>
          <a:p>
            <a:r>
              <a:rPr lang="en-US" dirty="0" smtClean="0"/>
              <a:t>- Team Collaboration </a:t>
            </a:r>
          </a:p>
          <a:p>
            <a:r>
              <a:rPr lang="en-US" dirty="0" smtClean="0"/>
              <a:t>- Internationalization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209800"/>
            <a:ext cx="349218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AutoShape 3" descr="Dark upward diagonal"/>
          <p:cNvSpPr>
            <a:spLocks noChangeArrowheads="1"/>
          </p:cNvSpPr>
          <p:nvPr/>
        </p:nvSpPr>
        <p:spPr bwMode="auto">
          <a:xfrm>
            <a:off x="130175" y="2301875"/>
            <a:ext cx="8883650" cy="38703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B2B2B2"/>
              </a:gs>
              <a:gs pos="50000">
                <a:srgbClr val="C0C0C0"/>
              </a:gs>
              <a:gs pos="100000">
                <a:srgbClr val="B2B2B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tIns="72000"/>
          <a:lstStyle/>
          <a:p>
            <a:pPr algn="ctr"/>
            <a:r>
              <a:rPr lang="en-US" sz="1600">
                <a:solidFill>
                  <a:srgbClr val="FFFFFF"/>
                </a:solidFill>
              </a:rPr>
              <a:t>			 Product Capabilities</a:t>
            </a:r>
          </a:p>
          <a:p>
            <a:pPr algn="ctr"/>
            <a:endParaRPr lang="en-US" sz="1600">
              <a:solidFill>
                <a:srgbClr val="FFFFFF"/>
              </a:solidFill>
            </a:endParaRPr>
          </a:p>
        </p:txBody>
      </p:sp>
      <p:pic>
        <p:nvPicPr>
          <p:cNvPr id="178179" name="Picture 86" descr="Picture8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1122363"/>
            <a:ext cx="897255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181" name="Picture 72" descr="Picture6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6300" y="2736850"/>
            <a:ext cx="19685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185" name="Picture 63" descr="Picture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075" y="2392363"/>
            <a:ext cx="2463800" cy="391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230876"/>
            <a:ext cx="8474075" cy="767662"/>
          </a:xfrm>
        </p:spPr>
        <p:txBody>
          <a:bodyPr wrap="square" lIns="101870" tIns="50935" rIns="101870" bIns="50935">
            <a:spAutoFit/>
          </a:bodyPr>
          <a:lstStyle/>
          <a:p>
            <a:r>
              <a:rPr lang="en-US" sz="2400" b="1" dirty="0" smtClean="0"/>
              <a:t>Semantic Web: </a:t>
            </a:r>
            <a:br>
              <a:rPr lang="en-US" sz="2400" b="1" dirty="0" smtClean="0"/>
            </a:br>
            <a:r>
              <a:rPr lang="en-US" sz="2400" b="1" dirty="0" smtClean="0"/>
              <a:t>IBM Delivers </a:t>
            </a:r>
            <a:r>
              <a:rPr lang="en-US" sz="2400" b="1" dirty="0" err="1" smtClean="0"/>
              <a:t>Cognos</a:t>
            </a:r>
            <a:r>
              <a:rPr lang="en-US" sz="2400" b="1" dirty="0" smtClean="0"/>
              <a:t> consumer insights</a:t>
            </a:r>
            <a:endParaRPr lang="en-US" sz="2400" b="1" dirty="0"/>
          </a:p>
        </p:txBody>
      </p:sp>
      <p:sp>
        <p:nvSpPr>
          <p:cNvPr id="233482" name="AutoShape 10"/>
          <p:cNvSpPr>
            <a:spLocks noChangeArrowheads="1"/>
          </p:cNvSpPr>
          <p:nvPr/>
        </p:nvSpPr>
        <p:spPr bwMode="auto">
          <a:xfrm>
            <a:off x="352425" y="3375025"/>
            <a:ext cx="2114550" cy="469900"/>
          </a:xfrm>
          <a:prstGeom prst="roundRect">
            <a:avLst>
              <a:gd name="adj" fmla="val 18379"/>
            </a:avLst>
          </a:prstGeom>
          <a:gradFill flip="none" rotWithShape="1">
            <a:gsLst>
              <a:gs pos="0">
                <a:srgbClr val="C6DAF2"/>
              </a:gs>
              <a:gs pos="50000">
                <a:schemeClr val="bg1"/>
              </a:gs>
              <a:gs pos="100000">
                <a:srgbClr val="C6DAF2"/>
              </a:gs>
            </a:gsLst>
            <a:lin ang="13500000" scaled="1"/>
            <a:tileRect/>
          </a:gradFill>
          <a:ln w="9525">
            <a:solidFill>
              <a:srgbClr val="FFFFFF"/>
            </a:solidFill>
            <a:round/>
            <a:headEnd type="none" w="sm" len="sm"/>
            <a:tailEnd type="none" w="sm" len="sm"/>
          </a:ln>
          <a:effectLst>
            <a:outerShdw dist="45791" dir="3378596" algn="ctr" rotWithShape="0">
              <a:srgbClr val="000000">
                <a:alpha val="14999"/>
              </a:srgbClr>
            </a:outerShdw>
          </a:effectLst>
        </p:spPr>
        <p:txBody>
          <a:bodyPr wrap="none" tIns="72000" bIns="72000" anchor="ctr"/>
          <a:lstStyle/>
          <a:p>
            <a:pPr marL="228600" indent="-228600" algn="ctr">
              <a:spcBef>
                <a:spcPct val="3000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en-US" sz="1100">
                <a:solidFill>
                  <a:srgbClr val="000000"/>
                </a:solidFill>
                <a:ea typeface="SimSun" pitchFamily="2" charset="-122"/>
              </a:rPr>
              <a:t>BLOGS</a:t>
            </a:r>
          </a:p>
        </p:txBody>
      </p:sp>
      <p:sp>
        <p:nvSpPr>
          <p:cNvPr id="233483" name="AutoShape 11"/>
          <p:cNvSpPr>
            <a:spLocks noChangeArrowheads="1"/>
          </p:cNvSpPr>
          <p:nvPr/>
        </p:nvSpPr>
        <p:spPr bwMode="auto">
          <a:xfrm>
            <a:off x="352425" y="3948113"/>
            <a:ext cx="2114550" cy="468312"/>
          </a:xfrm>
          <a:prstGeom prst="roundRect">
            <a:avLst>
              <a:gd name="adj" fmla="val 18851"/>
            </a:avLst>
          </a:prstGeom>
          <a:gradFill flip="none" rotWithShape="1">
            <a:gsLst>
              <a:gs pos="0">
                <a:srgbClr val="C6DAF2"/>
              </a:gs>
              <a:gs pos="50000">
                <a:schemeClr val="bg1"/>
              </a:gs>
              <a:gs pos="100000">
                <a:srgbClr val="C6DAF2"/>
              </a:gs>
            </a:gsLst>
            <a:lin ang="13500000" scaled="1"/>
            <a:tileRect/>
          </a:gradFill>
          <a:ln w="9525">
            <a:solidFill>
              <a:srgbClr val="FFFFFF"/>
            </a:solidFill>
            <a:round/>
            <a:headEnd type="none" w="sm" len="sm"/>
            <a:tailEnd type="none" w="sm" len="sm"/>
          </a:ln>
          <a:effectLst>
            <a:outerShdw dist="45791" dir="3378596" algn="ctr" rotWithShape="0">
              <a:srgbClr val="000000">
                <a:alpha val="14999"/>
              </a:srgbClr>
            </a:outerShdw>
          </a:effectLst>
        </p:spPr>
        <p:txBody>
          <a:bodyPr wrap="none" tIns="72000" bIns="72000" anchor="ctr"/>
          <a:lstStyle/>
          <a:p>
            <a:pPr marL="228600" indent="-228600" algn="ctr">
              <a:spcBef>
                <a:spcPct val="3000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en-US" sz="1100">
                <a:solidFill>
                  <a:srgbClr val="000000"/>
                </a:solidFill>
                <a:ea typeface="SimSun" pitchFamily="2" charset="-122"/>
              </a:rPr>
              <a:t>DISCUSSION FORUMS</a:t>
            </a:r>
          </a:p>
        </p:txBody>
      </p:sp>
      <p:sp>
        <p:nvSpPr>
          <p:cNvPr id="233484" name="AutoShape 12"/>
          <p:cNvSpPr>
            <a:spLocks noChangeArrowheads="1"/>
          </p:cNvSpPr>
          <p:nvPr/>
        </p:nvSpPr>
        <p:spPr bwMode="auto">
          <a:xfrm>
            <a:off x="352425" y="4519613"/>
            <a:ext cx="2114550" cy="471487"/>
          </a:xfrm>
          <a:prstGeom prst="roundRect">
            <a:avLst>
              <a:gd name="adj" fmla="val 18379"/>
            </a:avLst>
          </a:prstGeom>
          <a:gradFill flip="none" rotWithShape="1">
            <a:gsLst>
              <a:gs pos="0">
                <a:srgbClr val="C6DAF2"/>
              </a:gs>
              <a:gs pos="50000">
                <a:schemeClr val="bg1"/>
              </a:gs>
              <a:gs pos="100000">
                <a:srgbClr val="C6DAF2"/>
              </a:gs>
            </a:gsLst>
            <a:lin ang="13500000" scaled="1"/>
            <a:tileRect/>
          </a:gradFill>
          <a:ln w="9525">
            <a:solidFill>
              <a:srgbClr val="FFFFFF"/>
            </a:solidFill>
            <a:round/>
            <a:headEnd type="none" w="sm" len="sm"/>
            <a:tailEnd type="none" w="sm" len="sm"/>
          </a:ln>
          <a:effectLst>
            <a:outerShdw dist="45791" dir="3378596" algn="ctr" rotWithShape="0">
              <a:srgbClr val="000000">
                <a:alpha val="14999"/>
              </a:srgbClr>
            </a:outerShdw>
          </a:effectLst>
        </p:spPr>
        <p:txBody>
          <a:bodyPr wrap="none" tIns="72000" bIns="72000" anchor="ctr"/>
          <a:lstStyle/>
          <a:p>
            <a:pPr marL="228600" indent="-228600" algn="ctr">
              <a:spcBef>
                <a:spcPct val="3000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en-US" sz="1100">
                <a:solidFill>
                  <a:srgbClr val="000000"/>
                </a:solidFill>
              </a:rPr>
              <a:t>TWITTER</a:t>
            </a:r>
          </a:p>
        </p:txBody>
      </p:sp>
      <p:sp>
        <p:nvSpPr>
          <p:cNvPr id="233485" name="AutoShape 13"/>
          <p:cNvSpPr>
            <a:spLocks noChangeArrowheads="1"/>
          </p:cNvSpPr>
          <p:nvPr/>
        </p:nvSpPr>
        <p:spPr bwMode="auto">
          <a:xfrm>
            <a:off x="352425" y="5094288"/>
            <a:ext cx="2114550" cy="468312"/>
          </a:xfrm>
          <a:prstGeom prst="roundRect">
            <a:avLst>
              <a:gd name="adj" fmla="val 18342"/>
            </a:avLst>
          </a:prstGeom>
          <a:gradFill flip="none" rotWithShape="1">
            <a:gsLst>
              <a:gs pos="0">
                <a:srgbClr val="C6DAF2"/>
              </a:gs>
              <a:gs pos="50000">
                <a:schemeClr val="bg1"/>
              </a:gs>
              <a:gs pos="100000">
                <a:srgbClr val="C6DAF2"/>
              </a:gs>
            </a:gsLst>
            <a:lin ang="13500000" scaled="1"/>
            <a:tileRect/>
          </a:gradFill>
          <a:ln w="9525">
            <a:solidFill>
              <a:srgbClr val="FFFFFF"/>
            </a:solidFill>
            <a:round/>
            <a:headEnd type="none" w="sm" len="sm"/>
            <a:tailEnd type="none" w="sm" len="sm"/>
          </a:ln>
          <a:effectLst>
            <a:outerShdw dist="45791" dir="3378596" algn="ctr" rotWithShape="0">
              <a:srgbClr val="000000">
                <a:alpha val="14999"/>
              </a:srgbClr>
            </a:outerShdw>
          </a:effectLst>
        </p:spPr>
        <p:txBody>
          <a:bodyPr wrap="none" tIns="72000" bIns="72000" anchor="ctr"/>
          <a:lstStyle/>
          <a:p>
            <a:pPr marL="228600" indent="-228600" algn="ctr">
              <a:spcBef>
                <a:spcPct val="3000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en-US" sz="1100">
                <a:solidFill>
                  <a:srgbClr val="000000"/>
                </a:solidFill>
                <a:ea typeface="SimSun" pitchFamily="2" charset="-122"/>
              </a:rPr>
              <a:t>NEWSGROUPS</a:t>
            </a:r>
          </a:p>
        </p:txBody>
      </p:sp>
      <p:sp>
        <p:nvSpPr>
          <p:cNvPr id="233488" name="AutoShape 16"/>
          <p:cNvSpPr>
            <a:spLocks noChangeArrowheads="1"/>
          </p:cNvSpPr>
          <p:nvPr/>
        </p:nvSpPr>
        <p:spPr bwMode="auto">
          <a:xfrm>
            <a:off x="352425" y="2803525"/>
            <a:ext cx="2114550" cy="468313"/>
          </a:xfrm>
          <a:prstGeom prst="roundRect">
            <a:avLst>
              <a:gd name="adj" fmla="val 18357"/>
            </a:avLst>
          </a:prstGeom>
          <a:gradFill flip="none" rotWithShape="1">
            <a:gsLst>
              <a:gs pos="0">
                <a:srgbClr val="C6DAF2"/>
              </a:gs>
              <a:gs pos="50000">
                <a:schemeClr val="bg1"/>
              </a:gs>
              <a:gs pos="100000">
                <a:srgbClr val="C6DAF2"/>
              </a:gs>
            </a:gsLst>
            <a:lin ang="13500000" scaled="1"/>
            <a:tileRect/>
          </a:gradFill>
          <a:ln w="9525">
            <a:solidFill>
              <a:srgbClr val="FFFFFF"/>
            </a:solidFill>
            <a:round/>
            <a:headEnd type="none" w="sm" len="sm"/>
            <a:tailEnd type="none" w="sm" len="sm"/>
          </a:ln>
          <a:effectLst>
            <a:outerShdw dist="45791" dir="3378596" algn="ctr" rotWithShape="0">
              <a:srgbClr val="000000">
                <a:alpha val="14999"/>
              </a:srgbClr>
            </a:outerShdw>
          </a:effectLst>
        </p:spPr>
        <p:txBody>
          <a:bodyPr wrap="none" tIns="72000" bIns="72000" anchor="ctr"/>
          <a:lstStyle/>
          <a:p>
            <a:pPr marL="228600" indent="-228600" algn="ctr">
              <a:spcBef>
                <a:spcPct val="3000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en-US" sz="1100">
                <a:solidFill>
                  <a:srgbClr val="000000"/>
                </a:solidFill>
                <a:ea typeface="SimSun" pitchFamily="2" charset="-122"/>
              </a:rPr>
              <a:t>FACEBOOK</a:t>
            </a:r>
          </a:p>
        </p:txBody>
      </p:sp>
      <p:grpSp>
        <p:nvGrpSpPr>
          <p:cNvPr id="3" name="Group 91"/>
          <p:cNvGrpSpPr>
            <a:grpSpLocks/>
          </p:cNvGrpSpPr>
          <p:nvPr/>
        </p:nvGrpSpPr>
        <p:grpSpPr bwMode="auto">
          <a:xfrm>
            <a:off x="2533650" y="3000375"/>
            <a:ext cx="590550" cy="2919413"/>
            <a:chOff x="2533650" y="3000468"/>
            <a:chExt cx="591263" cy="2919510"/>
          </a:xfrm>
        </p:grpSpPr>
        <p:pic>
          <p:nvPicPr>
            <p:cNvPr id="178199" name="Picture 64" descr="Picture3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33650" y="3000468"/>
              <a:ext cx="591263" cy="530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8200" name="Picture 65" descr="Picture3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33650" y="4593270"/>
              <a:ext cx="591263" cy="530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8201" name="Picture 66" descr="Picture3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33650" y="3796869"/>
              <a:ext cx="591263" cy="530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8202" name="Picture 67" descr="Picture3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33650" y="5389670"/>
              <a:ext cx="591263" cy="530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8203" name="AutoShape 9"/>
          <p:cNvSpPr>
            <a:spLocks noChangeArrowheads="1"/>
          </p:cNvSpPr>
          <p:nvPr/>
        </p:nvSpPr>
        <p:spPr bwMode="auto">
          <a:xfrm>
            <a:off x="658813" y="2428875"/>
            <a:ext cx="1498600" cy="366713"/>
          </a:xfrm>
          <a:prstGeom prst="roundRect">
            <a:avLst>
              <a:gd name="adj" fmla="val 5106"/>
            </a:avLst>
          </a:prstGeom>
          <a:noFill/>
          <a:ln w="19050" algn="ctr">
            <a:noFill/>
            <a:round/>
            <a:headEnd/>
            <a:tailEnd/>
          </a:ln>
        </p:spPr>
        <p:txBody>
          <a:bodyPr wrap="none" tIns="9360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600">
                <a:solidFill>
                  <a:srgbClr val="FFFFFF"/>
                </a:solidFill>
              </a:rPr>
              <a:t>Source Areas</a:t>
            </a:r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3733800" y="2736850"/>
            <a:ext cx="4203700" cy="3492500"/>
            <a:chOff x="2352" y="1724"/>
            <a:chExt cx="2648" cy="2200"/>
          </a:xfrm>
        </p:grpSpPr>
        <p:pic>
          <p:nvPicPr>
            <p:cNvPr id="178180" name="Picture 70" descr="Picture6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60" y="1724"/>
              <a:ext cx="1240" cy="1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8183" name="Picture 74" descr="Picture6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7" y="2814"/>
              <a:ext cx="1240" cy="1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8184" name="Picture 71" descr="Picture7.pn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52" y="2811"/>
              <a:ext cx="1240" cy="1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6788" name="Text Box 52"/>
            <p:cNvSpPr txBox="1">
              <a:spLocks noChangeArrowheads="1"/>
            </p:cNvSpPr>
            <p:nvPr/>
          </p:nvSpPr>
          <p:spPr bwMode="auto">
            <a:xfrm>
              <a:off x="3765" y="2042"/>
              <a:ext cx="1168" cy="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US" sz="1200">
                  <a:solidFill>
                    <a:schemeClr val="bg1"/>
                  </a:solidFill>
                </a:rPr>
                <a:t>Dimensional Analysis</a:t>
              </a:r>
            </a:p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US" sz="1200">
                  <a:solidFill>
                    <a:schemeClr val="bg1"/>
                  </a:solidFill>
                </a:rPr>
                <a:t>Filtering</a:t>
              </a:r>
            </a:p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US" sz="1200">
                  <a:solidFill>
                    <a:schemeClr val="bg1"/>
                  </a:solidFill>
                </a:rPr>
                <a:t>Voice</a:t>
              </a:r>
            </a:p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756789" name="Text Box 53"/>
            <p:cNvSpPr txBox="1">
              <a:spLocks noChangeArrowheads="1"/>
            </p:cNvSpPr>
            <p:nvPr/>
          </p:nvSpPr>
          <p:spPr bwMode="auto">
            <a:xfrm>
              <a:off x="2389" y="2042"/>
              <a:ext cx="1152" cy="60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US" sz="1200">
                  <a:solidFill>
                    <a:schemeClr val="bg1"/>
                  </a:solidFill>
                </a:rPr>
                <a:t>Keyword Search</a:t>
              </a:r>
            </a:p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US" sz="1200">
                  <a:solidFill>
                    <a:schemeClr val="bg1"/>
                  </a:solidFill>
                </a:rPr>
                <a:t>Dimensional Navigation</a:t>
              </a:r>
            </a:p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US" sz="1200">
                  <a:solidFill>
                    <a:schemeClr val="bg1"/>
                  </a:solidFill>
                </a:rPr>
                <a:t>Drill Through to Content</a:t>
              </a:r>
            </a:p>
          </p:txBody>
        </p:sp>
        <p:sp>
          <p:nvSpPr>
            <p:cNvPr id="756790" name="Text Box 54"/>
            <p:cNvSpPr txBox="1">
              <a:spLocks noChangeArrowheads="1"/>
            </p:cNvSpPr>
            <p:nvPr/>
          </p:nvSpPr>
          <p:spPr bwMode="auto">
            <a:xfrm>
              <a:off x="3744" y="3132"/>
              <a:ext cx="1256" cy="4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CA" sz="1200">
                  <a:solidFill>
                    <a:schemeClr val="bg1"/>
                  </a:solidFill>
                </a:rPr>
                <a:t>Relevant Topics</a:t>
              </a:r>
            </a:p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CA" sz="1200">
                  <a:solidFill>
                    <a:schemeClr val="bg1"/>
                  </a:solidFill>
                </a:rPr>
                <a:t>Associated Themes</a:t>
              </a:r>
            </a:p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CA" sz="1200">
                  <a:solidFill>
                    <a:schemeClr val="bg1"/>
                  </a:solidFill>
                </a:rPr>
                <a:t>Ranking and Volume</a:t>
              </a:r>
            </a:p>
          </p:txBody>
        </p:sp>
        <p:sp>
          <p:nvSpPr>
            <p:cNvPr id="756791" name="Text Box 55"/>
            <p:cNvSpPr txBox="1">
              <a:spLocks noChangeArrowheads="1"/>
            </p:cNvSpPr>
            <p:nvPr/>
          </p:nvSpPr>
          <p:spPr bwMode="auto">
            <a:xfrm>
              <a:off x="2379" y="3146"/>
              <a:ext cx="1144" cy="4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US" sz="1200">
                  <a:solidFill>
                    <a:schemeClr val="bg1"/>
                  </a:solidFill>
                </a:rPr>
                <a:t>Relationship Tables</a:t>
              </a:r>
            </a:p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US" sz="1200">
                  <a:solidFill>
                    <a:schemeClr val="bg1"/>
                  </a:solidFill>
                </a:rPr>
                <a:t>Relationship Matrix</a:t>
              </a:r>
            </a:p>
            <a:p>
              <a:pPr marL="174625" indent="-174625">
                <a:lnSpc>
                  <a:spcPct val="85000"/>
                </a:lnSpc>
                <a:spcBef>
                  <a:spcPct val="25000"/>
                </a:spcBef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en-US" sz="1200">
                  <a:solidFill>
                    <a:schemeClr val="bg1"/>
                  </a:solidFill>
                </a:rPr>
                <a:t>Relationship Graph</a:t>
              </a:r>
            </a:p>
          </p:txBody>
        </p:sp>
        <p:sp>
          <p:nvSpPr>
            <p:cNvPr id="82" name="AutoShape 4"/>
            <p:cNvSpPr>
              <a:spLocks noChangeArrowheads="1"/>
            </p:cNvSpPr>
            <p:nvPr/>
          </p:nvSpPr>
          <p:spPr bwMode="auto">
            <a:xfrm>
              <a:off x="2371" y="1752"/>
              <a:ext cx="1188" cy="282"/>
            </a:xfrm>
            <a:prstGeom prst="roundRect">
              <a:avLst>
                <a:gd name="adj" fmla="val 6778"/>
              </a:avLst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lIns="36000" tIns="57600" rIns="3600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>
                  <a:solidFill>
                    <a:srgbClr val="FFFFFF"/>
                  </a:solidFill>
                </a:rPr>
                <a:t>COMPREHENSIVE ANALYSIS</a:t>
              </a:r>
            </a:p>
          </p:txBody>
        </p:sp>
        <p:sp>
          <p:nvSpPr>
            <p:cNvPr id="83" name="AutoShape 5"/>
            <p:cNvSpPr>
              <a:spLocks noChangeArrowheads="1"/>
            </p:cNvSpPr>
            <p:nvPr/>
          </p:nvSpPr>
          <p:spPr bwMode="auto">
            <a:xfrm>
              <a:off x="3764" y="1755"/>
              <a:ext cx="1183" cy="173"/>
            </a:xfrm>
            <a:prstGeom prst="roundRect">
              <a:avLst>
                <a:gd name="adj" fmla="val 6778"/>
              </a:avLst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lIns="36000" tIns="57600" rIns="3600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>
                  <a:solidFill>
                    <a:srgbClr val="FFFFFF"/>
                  </a:solidFill>
                </a:rPr>
                <a:t>SENTIMENT</a:t>
              </a:r>
            </a:p>
          </p:txBody>
        </p:sp>
        <p:sp>
          <p:nvSpPr>
            <p:cNvPr id="84" name="AutoShape 6"/>
            <p:cNvSpPr>
              <a:spLocks noChangeArrowheads="1"/>
            </p:cNvSpPr>
            <p:nvPr/>
          </p:nvSpPr>
          <p:spPr bwMode="auto">
            <a:xfrm>
              <a:off x="3757" y="2845"/>
              <a:ext cx="1183" cy="173"/>
            </a:xfrm>
            <a:prstGeom prst="roundRect">
              <a:avLst>
                <a:gd name="adj" fmla="val 6778"/>
              </a:avLst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lIns="36000" tIns="57600" rIns="3600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>
                  <a:solidFill>
                    <a:srgbClr val="FFFFFF"/>
                  </a:solidFill>
                </a:rPr>
                <a:t>EVOLVING TOPICS</a:t>
              </a:r>
            </a:p>
          </p:txBody>
        </p:sp>
        <p:sp>
          <p:nvSpPr>
            <p:cNvPr id="85" name="AutoShape 7"/>
            <p:cNvSpPr>
              <a:spLocks noChangeArrowheads="1"/>
            </p:cNvSpPr>
            <p:nvPr/>
          </p:nvSpPr>
          <p:spPr bwMode="auto">
            <a:xfrm>
              <a:off x="2366" y="2842"/>
              <a:ext cx="1183" cy="173"/>
            </a:xfrm>
            <a:prstGeom prst="roundRect">
              <a:avLst>
                <a:gd name="adj" fmla="val 6778"/>
              </a:avLst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lIns="36000" tIns="57600" rIns="3600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>
                  <a:solidFill>
                    <a:srgbClr val="FFFFFF"/>
                  </a:solidFill>
                </a:rPr>
                <a:t>AFFINITY ANALYTICS</a:t>
              </a:r>
            </a:p>
          </p:txBody>
        </p:sp>
      </p:grpSp>
      <p:pic>
        <p:nvPicPr>
          <p:cNvPr id="178209" name="Picture 87" descr="Picture9.png"/>
          <p:cNvPicPr>
            <a:picLocks noChangeAspect="1"/>
          </p:cNvPicPr>
          <p:nvPr/>
        </p:nvPicPr>
        <p:blipFill>
          <a:blip r:embed="rId8" cstate="print"/>
          <a:srcRect t="9445"/>
          <a:stretch>
            <a:fillRect/>
          </a:stretch>
        </p:blipFill>
        <p:spPr bwMode="auto">
          <a:xfrm>
            <a:off x="3795713" y="2195513"/>
            <a:ext cx="6032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210" name="Picture 88" descr="Picture9.png"/>
          <p:cNvPicPr>
            <a:picLocks noChangeAspect="1"/>
          </p:cNvPicPr>
          <p:nvPr/>
        </p:nvPicPr>
        <p:blipFill>
          <a:blip r:embed="rId8" cstate="print"/>
          <a:srcRect t="9445"/>
          <a:stretch>
            <a:fillRect/>
          </a:stretch>
        </p:blipFill>
        <p:spPr bwMode="auto">
          <a:xfrm>
            <a:off x="7691438" y="2195513"/>
            <a:ext cx="6032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211" name="AutoShape 17"/>
          <p:cNvSpPr>
            <a:spLocks noChangeArrowheads="1"/>
          </p:cNvSpPr>
          <p:nvPr/>
        </p:nvSpPr>
        <p:spPr bwMode="auto">
          <a:xfrm>
            <a:off x="3633788" y="1182688"/>
            <a:ext cx="1876425" cy="314325"/>
          </a:xfrm>
          <a:prstGeom prst="roundRect">
            <a:avLst>
              <a:gd name="adj" fmla="val 18028"/>
            </a:avLst>
          </a:prstGeom>
          <a:noFill/>
          <a:ln w="19050" algn="ctr">
            <a:noFill/>
            <a:round/>
            <a:headEnd/>
            <a:tailEnd/>
          </a:ln>
        </p:spPr>
        <p:txBody>
          <a:bodyPr wrap="none" tIns="1440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600">
                <a:solidFill>
                  <a:srgbClr val="FFFFFF"/>
                </a:solidFill>
              </a:rPr>
              <a:t>Business Drivers</a:t>
            </a:r>
            <a:endParaRPr lang="en-US" sz="1600">
              <a:solidFill>
                <a:srgbClr val="FFFFFF"/>
              </a:solidFill>
              <a:ea typeface="SimSun" pitchFamily="2" charset="-122"/>
            </a:endParaRPr>
          </a:p>
        </p:txBody>
      </p:sp>
      <p:grpSp>
        <p:nvGrpSpPr>
          <p:cNvPr id="6" name="Group 43"/>
          <p:cNvGrpSpPr>
            <a:grpSpLocks/>
          </p:cNvGrpSpPr>
          <p:nvPr/>
        </p:nvGrpSpPr>
        <p:grpSpPr bwMode="auto">
          <a:xfrm>
            <a:off x="914400" y="1447800"/>
            <a:ext cx="7051675" cy="676275"/>
            <a:chOff x="576" y="912"/>
            <a:chExt cx="4442" cy="426"/>
          </a:xfrm>
        </p:grpSpPr>
        <p:grpSp>
          <p:nvGrpSpPr>
            <p:cNvPr id="7" name="Group 41"/>
            <p:cNvGrpSpPr>
              <a:grpSpLocks/>
            </p:cNvGrpSpPr>
            <p:nvPr/>
          </p:nvGrpSpPr>
          <p:grpSpPr bwMode="auto">
            <a:xfrm>
              <a:off x="576" y="912"/>
              <a:ext cx="4442" cy="414"/>
              <a:chOff x="618" y="144"/>
              <a:chExt cx="4442" cy="414"/>
            </a:xfrm>
          </p:grpSpPr>
          <p:sp>
            <p:nvSpPr>
              <p:cNvPr id="233492" name="AutoShape 20"/>
              <p:cNvSpPr>
                <a:spLocks noChangeArrowheads="1"/>
              </p:cNvSpPr>
              <p:nvPr/>
            </p:nvSpPr>
            <p:spPr bwMode="auto">
              <a:xfrm>
                <a:off x="3609" y="144"/>
                <a:ext cx="1451" cy="182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>
                <a:outerShdw dist="53882" dir="2700000" algn="ctr" rotWithShape="0">
                  <a:srgbClr val="000000">
                    <a:alpha val="14999"/>
                  </a:srgbClr>
                </a:outerShdw>
              </a:effectLst>
            </p:spPr>
            <p:txBody>
              <a:bodyPr wrap="none" anchor="ctr"/>
              <a:lstStyle/>
              <a:p>
                <a:pPr marL="228600" indent="-228600" algn="ctr">
                  <a:spcBef>
                    <a:spcPct val="30000"/>
                  </a:spcBef>
                  <a:buClr>
                    <a:schemeClr val="bg2"/>
                  </a:buClr>
                  <a:buFont typeface="Wingdings" pitchFamily="2" charset="2"/>
                  <a:buNone/>
                </a:pPr>
                <a:r>
                  <a:rPr lang="en-US" sz="1200">
                    <a:solidFill>
                      <a:srgbClr val="000000"/>
                    </a:solidFill>
                    <a:ea typeface="SimSun" pitchFamily="2" charset="-122"/>
                  </a:rPr>
                  <a:t>Customer Care</a:t>
                </a:r>
              </a:p>
            </p:txBody>
          </p:sp>
          <p:sp>
            <p:nvSpPr>
              <p:cNvPr id="233493" name="AutoShape 21"/>
              <p:cNvSpPr>
                <a:spLocks noChangeArrowheads="1"/>
              </p:cNvSpPr>
              <p:nvPr/>
            </p:nvSpPr>
            <p:spPr bwMode="auto">
              <a:xfrm>
                <a:off x="2112" y="144"/>
                <a:ext cx="1450" cy="182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>
                <a:outerShdw dist="53882" dir="2700000" algn="ctr" rotWithShape="0">
                  <a:srgbClr val="000000">
                    <a:alpha val="14999"/>
                  </a:srgbClr>
                </a:outerShdw>
              </a:effectLst>
            </p:spPr>
            <p:txBody>
              <a:bodyPr wrap="none" anchor="ctr"/>
              <a:lstStyle/>
              <a:p>
                <a:pPr marL="228600" indent="-228600" algn="ctr">
                  <a:spcBef>
                    <a:spcPct val="30000"/>
                  </a:spcBef>
                  <a:buClr>
                    <a:schemeClr val="bg2"/>
                  </a:buClr>
                  <a:buFont typeface="Wingdings" pitchFamily="2" charset="2"/>
                  <a:buNone/>
                </a:pPr>
                <a:r>
                  <a:rPr lang="en-CA" sz="1200">
                    <a:solidFill>
                      <a:srgbClr val="000000"/>
                    </a:solidFill>
                    <a:ea typeface="SimSun" pitchFamily="2" charset="-122"/>
                  </a:rPr>
                  <a:t>Corporate Reputation</a:t>
                </a:r>
                <a:endParaRPr lang="en-US" sz="1200">
                  <a:solidFill>
                    <a:srgbClr val="000000"/>
                  </a:solidFill>
                  <a:ea typeface="SimSun" pitchFamily="2" charset="-122"/>
                </a:endParaRPr>
              </a:p>
            </p:txBody>
          </p:sp>
          <p:sp>
            <p:nvSpPr>
              <p:cNvPr id="233495" name="AutoShape 23"/>
              <p:cNvSpPr>
                <a:spLocks noChangeArrowheads="1"/>
              </p:cNvSpPr>
              <p:nvPr/>
            </p:nvSpPr>
            <p:spPr bwMode="auto">
              <a:xfrm>
                <a:off x="1354" y="376"/>
                <a:ext cx="1450" cy="182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>
                <a:outerShdw dist="53882" dir="2700000" algn="ctr" rotWithShape="0">
                  <a:srgbClr val="000000">
                    <a:alpha val="14999"/>
                  </a:srgbClr>
                </a:outerShdw>
              </a:effectLst>
            </p:spPr>
            <p:txBody>
              <a:bodyPr wrap="none" anchor="ctr"/>
              <a:lstStyle/>
              <a:p>
                <a:pPr marL="228600" indent="-228600" algn="ctr">
                  <a:spcBef>
                    <a:spcPct val="30000"/>
                  </a:spcBef>
                  <a:buClr>
                    <a:schemeClr val="bg2"/>
                  </a:buClr>
                  <a:buFont typeface="Wingdings" pitchFamily="2" charset="2"/>
                  <a:buNone/>
                </a:pPr>
                <a:r>
                  <a:rPr lang="en-US" sz="1200">
                    <a:solidFill>
                      <a:srgbClr val="000000"/>
                    </a:solidFill>
                    <a:ea typeface="SimSun" pitchFamily="2" charset="-122"/>
                  </a:rPr>
                  <a:t>Campaign Effectiveness</a:t>
                </a:r>
              </a:p>
            </p:txBody>
          </p:sp>
          <p:sp>
            <p:nvSpPr>
              <p:cNvPr id="2" name="AutoShape 24"/>
              <p:cNvSpPr>
                <a:spLocks noChangeArrowheads="1"/>
              </p:cNvSpPr>
              <p:nvPr/>
            </p:nvSpPr>
            <p:spPr bwMode="auto">
              <a:xfrm>
                <a:off x="618" y="151"/>
                <a:ext cx="1451" cy="18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accent1">
                      <a:alpha val="3999"/>
                    </a:schemeClr>
                  </a:gs>
                  <a:gs pos="100000">
                    <a:schemeClr val="bg1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marL="228600" indent="-228600" algn="ctr">
                  <a:spcBef>
                    <a:spcPct val="30000"/>
                  </a:spcBef>
                  <a:buClr>
                    <a:schemeClr val="bg2"/>
                  </a:buClr>
                  <a:buFont typeface="Wingdings" pitchFamily="2" charset="2"/>
                  <a:buNone/>
                </a:pPr>
                <a:r>
                  <a:rPr lang="en-US" sz="1200">
                    <a:solidFill>
                      <a:srgbClr val="000000"/>
                    </a:solidFill>
                    <a:ea typeface="SimSun" pitchFamily="2" charset="-122"/>
                  </a:rPr>
                  <a:t>Competitive Analysis</a:t>
                </a:r>
              </a:p>
            </p:txBody>
          </p:sp>
        </p:grpSp>
        <p:sp>
          <p:nvSpPr>
            <p:cNvPr id="233496" name="AutoShape 24"/>
            <p:cNvSpPr>
              <a:spLocks noChangeArrowheads="1"/>
            </p:cNvSpPr>
            <p:nvPr/>
          </p:nvSpPr>
          <p:spPr bwMode="auto">
            <a:xfrm>
              <a:off x="2892" y="1156"/>
              <a:ext cx="1451" cy="1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alpha val="5000"/>
                  </a:schemeClr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 w="952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marL="228600" indent="-228600" algn="ctr">
                <a:spcBef>
                  <a:spcPct val="30000"/>
                </a:spcBef>
                <a:buClr>
                  <a:schemeClr val="bg2"/>
                </a:buClr>
                <a:buFont typeface="Wingdings" pitchFamily="2" charset="2"/>
                <a:buNone/>
              </a:pPr>
              <a:r>
                <a:rPr lang="en-US" sz="1200">
                  <a:solidFill>
                    <a:srgbClr val="000000"/>
                  </a:solidFill>
                  <a:ea typeface="SimSun" pitchFamily="2" charset="-122"/>
                </a:rPr>
                <a:t>Product Insight</a:t>
              </a:r>
            </a:p>
          </p:txBody>
        </p:sp>
      </p:grpSp>
      <p:sp>
        <p:nvSpPr>
          <p:cNvPr id="4" name="AutoShape 13"/>
          <p:cNvSpPr>
            <a:spLocks noChangeArrowheads="1"/>
          </p:cNvSpPr>
          <p:nvPr/>
        </p:nvSpPr>
        <p:spPr bwMode="auto">
          <a:xfrm>
            <a:off x="333375" y="5657850"/>
            <a:ext cx="2114550" cy="468313"/>
          </a:xfrm>
          <a:prstGeom prst="roundRect">
            <a:avLst>
              <a:gd name="adj" fmla="val 18342"/>
            </a:avLst>
          </a:prstGeom>
          <a:gradFill flip="none" rotWithShape="1">
            <a:gsLst>
              <a:gs pos="0">
                <a:srgbClr val="C6DAF2"/>
              </a:gs>
              <a:gs pos="50000">
                <a:schemeClr val="bg1"/>
              </a:gs>
              <a:gs pos="100000">
                <a:srgbClr val="C6DAF2"/>
              </a:gs>
            </a:gsLst>
            <a:lin ang="13500000" scaled="1"/>
            <a:tileRect/>
          </a:gradFill>
          <a:ln w="9525">
            <a:solidFill>
              <a:srgbClr val="FFFFFF"/>
            </a:solidFill>
            <a:round/>
            <a:headEnd type="none" w="sm" len="sm"/>
            <a:tailEnd type="none" w="sm" len="sm"/>
          </a:ln>
          <a:effectLst>
            <a:outerShdw dist="45791" dir="3378596" algn="ctr" rotWithShape="0">
              <a:srgbClr val="000000">
                <a:alpha val="14999"/>
              </a:srgbClr>
            </a:outerShdw>
          </a:effectLst>
        </p:spPr>
        <p:txBody>
          <a:bodyPr wrap="none" tIns="72000" bIns="72000" anchor="ctr"/>
          <a:lstStyle/>
          <a:p>
            <a:pPr marL="228600" indent="-228600" algn="ctr">
              <a:spcBef>
                <a:spcPct val="3000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en-US" sz="1100">
                <a:solidFill>
                  <a:srgbClr val="000000"/>
                </a:solidFill>
                <a:ea typeface="SimSun" pitchFamily="2" charset="-122"/>
              </a:rPr>
              <a:t>MULTILINGUAL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websites: Adobe/Day &amp; Jive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Getting Social Has Never Been Easier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Do-It-Yourself Publishing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Drag &amp; Drop Functionalities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Social Integration Capabilities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Community Profiles &amp; Blogs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91200" y="2286000"/>
            <a:ext cx="19335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4419600"/>
            <a:ext cx="228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066800"/>
            <a:ext cx="391652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Contact:</a:t>
            </a:r>
          </a:p>
          <a:p>
            <a:r>
              <a:rPr lang="en-US" dirty="0" smtClean="0"/>
              <a:t>Lauren Cooney</a:t>
            </a:r>
          </a:p>
          <a:p>
            <a:r>
              <a:rPr lang="en-US" dirty="0" smtClean="0"/>
              <a:t>Director, WW Developer Evangelism</a:t>
            </a:r>
          </a:p>
          <a:p>
            <a:r>
              <a:rPr lang="en-US" dirty="0" smtClean="0"/>
              <a:t>Juniper Networks</a:t>
            </a:r>
          </a:p>
          <a:p>
            <a:r>
              <a:rPr lang="en-US" dirty="0" smtClean="0">
                <a:hlinkClick r:id="rId2"/>
              </a:rPr>
              <a:t>lcooney@juniper.net</a:t>
            </a:r>
            <a:endParaRPr lang="en-US" dirty="0" smtClean="0"/>
          </a:p>
          <a:p>
            <a:r>
              <a:rPr lang="en-US" dirty="0" smtClean="0"/>
              <a:t>Twitter: @</a:t>
            </a:r>
            <a:r>
              <a:rPr lang="en-US" dirty="0" err="1" smtClean="0"/>
              <a:t>lcooney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unos_Theme">
  <a:themeElements>
    <a:clrScheme name="Juniper themes">
      <a:dk1>
        <a:srgbClr val="333333"/>
      </a:dk1>
      <a:lt1>
        <a:srgbClr val="FFFFFF"/>
      </a:lt1>
      <a:dk2>
        <a:srgbClr val="93220B"/>
      </a:dk2>
      <a:lt2>
        <a:srgbClr val="5C852D"/>
      </a:lt2>
      <a:accent1>
        <a:srgbClr val="0067AC"/>
      </a:accent1>
      <a:accent2>
        <a:srgbClr val="BFC16B"/>
      </a:accent2>
      <a:accent3>
        <a:srgbClr val="F26649"/>
      </a:accent3>
      <a:accent4>
        <a:srgbClr val="2F8D7D"/>
      </a:accent4>
      <a:accent5>
        <a:srgbClr val="7EB0CC"/>
      </a:accent5>
      <a:accent6>
        <a:srgbClr val="807F83"/>
      </a:accent6>
      <a:hlink>
        <a:srgbClr val="5D87A1"/>
      </a:hlink>
      <a:folHlink>
        <a:srgbClr val="F7964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presenter title">
      <a:srgbClr val="4D4D4D"/>
    </a:custClr>
    <a:custClr name="text title">
      <a:srgbClr val="292929"/>
    </a:custClr>
    <a:custClr name="subtitle blue">
      <a:srgbClr val="5D87A1"/>
    </a:custClr>
    <a:custClr name="axis">
      <a:srgbClr val="807F83"/>
    </a:custClr>
  </a:custClrLst>
</a:theme>
</file>

<file path=ppt/theme/theme2.xml><?xml version="1.0" encoding="utf-8"?>
<a:theme xmlns:a="http://schemas.openxmlformats.org/drawingml/2006/main" name="2_monday light2">
  <a:themeElements>
    <a:clrScheme name="Juniper themes">
      <a:dk1>
        <a:srgbClr val="333333"/>
      </a:dk1>
      <a:lt1>
        <a:srgbClr val="FFFFFF"/>
      </a:lt1>
      <a:dk2>
        <a:srgbClr val="93220B"/>
      </a:dk2>
      <a:lt2>
        <a:srgbClr val="5C852D"/>
      </a:lt2>
      <a:accent1>
        <a:srgbClr val="0067AC"/>
      </a:accent1>
      <a:accent2>
        <a:srgbClr val="BFC16B"/>
      </a:accent2>
      <a:accent3>
        <a:srgbClr val="F26649"/>
      </a:accent3>
      <a:accent4>
        <a:srgbClr val="2F8D7D"/>
      </a:accent4>
      <a:accent5>
        <a:srgbClr val="7EB0CC"/>
      </a:accent5>
      <a:accent6>
        <a:srgbClr val="807F83"/>
      </a:accent6>
      <a:hlink>
        <a:srgbClr val="5D87A1"/>
      </a:hlink>
      <a:folHlink>
        <a:srgbClr val="F79646"/>
      </a:folHlink>
    </a:clrScheme>
    <a:fontScheme name="JuniperTemplate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presenter title">
      <a:srgbClr val="4D4D4D"/>
    </a:custClr>
    <a:custClr name="text title">
      <a:srgbClr val="292929"/>
    </a:custClr>
    <a:custClr name="subtitle blue">
      <a:srgbClr val="5D87A1"/>
    </a:custClr>
    <a:custClr name="axis">
      <a:srgbClr val="807F83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Junos_Theme</Template>
  <TotalTime>1093</TotalTime>
  <Words>750</Words>
  <Application>Microsoft Macintosh PowerPoint</Application>
  <PresentationFormat>On-screen Show (4:3)</PresentationFormat>
  <Paragraphs>138</Paragraphs>
  <Slides>9</Slides>
  <Notes>8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Junos_Theme</vt:lpstr>
      <vt:lpstr>2_monday light2</vt:lpstr>
      <vt:lpstr>New Innovations in social media &amp; digital marketing </vt:lpstr>
      <vt:lpstr>Welcome to a 20 minute cram session</vt:lpstr>
      <vt:lpstr>Criteria</vt:lpstr>
      <vt:lpstr>Curation: buzzword or not, it works Paper.Li &amp; FlipBoard </vt:lpstr>
      <vt:lpstr>Social Media Management: Socialflow</vt:lpstr>
      <vt:lpstr>Measurement &amp; Analytics: HootSuite</vt:lpstr>
      <vt:lpstr>Semantic Web:  IBM Delivers Cognos consumer insights</vt:lpstr>
      <vt:lpstr>Social websites: Adobe/Day &amp; Jive</vt:lpstr>
      <vt:lpstr>Slide 9</vt:lpstr>
    </vt:vector>
  </TitlesOfParts>
  <Company>Juniper Networks,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Innovations in social media &amp; digital marketing </dc:title>
  <dc:creator>Lauren Cooney</dc:creator>
  <cp:lastModifiedBy>Sophia DeMartini</cp:lastModifiedBy>
  <cp:revision>36</cp:revision>
  <dcterms:created xsi:type="dcterms:W3CDTF">2011-03-30T15:58:18Z</dcterms:created>
  <dcterms:modified xsi:type="dcterms:W3CDTF">2011-03-30T15:58:41Z</dcterms:modified>
</cp:coreProperties>
</file>